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22" r:id="rId3"/>
    <p:sldId id="318" r:id="rId4"/>
    <p:sldId id="320" r:id="rId5"/>
    <p:sldId id="323" r:id="rId6"/>
    <p:sldId id="294" r:id="rId7"/>
    <p:sldId id="327" r:id="rId8"/>
    <p:sldId id="314" r:id="rId9"/>
    <p:sldId id="321" r:id="rId10"/>
    <p:sldId id="259" r:id="rId11"/>
    <p:sldId id="325" r:id="rId12"/>
    <p:sldId id="326" r:id="rId13"/>
    <p:sldId id="324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omiinform.ru/news/218973" TargetMode="External"/><Relationship Id="rId2" Type="http://schemas.openxmlformats.org/officeDocument/2006/relationships/hyperlink" Target="https://komiinform.ru/news/212824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k.cc/c5Dxg6" TargetMode="External"/><Relationship Id="rId5" Type="http://schemas.openxmlformats.org/officeDocument/2006/relationships/hyperlink" Target="https://vk.cc/c5DxdW" TargetMode="External"/><Relationship Id="rId4" Type="http://schemas.openxmlformats.org/officeDocument/2006/relationships/hyperlink" Target="https://vk.cc/c5DxCX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away.php?to=https%3A%2F%2Fvk.cc%2Fc05VC3&amp;post=-49393744_21395&amp;cc_key=" TargetMode="External"/><Relationship Id="rId3" Type="http://schemas.openxmlformats.org/officeDocument/2006/relationships/hyperlink" Target="https://vk.cc/c5DBib" TargetMode="External"/><Relationship Id="rId7" Type="http://schemas.openxmlformats.org/officeDocument/2006/relationships/hyperlink" Target="https://vk.cc/c2x3TO" TargetMode="External"/><Relationship Id="rId2" Type="http://schemas.openxmlformats.org/officeDocument/2006/relationships/hyperlink" Target="https://www.cultradio.ru/brand/audio/id/66070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k.cc/c30Wk9" TargetMode="External"/><Relationship Id="rId5" Type="http://schemas.openxmlformats.org/officeDocument/2006/relationships/hyperlink" Target="https://vk.cc/c4t5fj" TargetMode="External"/><Relationship Id="rId4" Type="http://schemas.openxmlformats.org/officeDocument/2006/relationships/hyperlink" Target="https://vk.cc/c5DBzw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p/CR5uX1co5xP/" TargetMode="External"/><Relationship Id="rId3" Type="http://schemas.openxmlformats.org/officeDocument/2006/relationships/hyperlink" Target="https://vk.cc/c5DCPQ" TargetMode="External"/><Relationship Id="rId7" Type="http://schemas.openxmlformats.org/officeDocument/2006/relationships/hyperlink" Target="https://www.instagram.com/p/CPGE5j8n0wn/" TargetMode="External"/><Relationship Id="rId2" Type="http://schemas.openxmlformats.org/officeDocument/2006/relationships/hyperlink" Target="http://cntipk.ru/category/object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k.cc/c4criw" TargetMode="External"/><Relationship Id="rId5" Type="http://schemas.openxmlformats.org/officeDocument/2006/relationships/hyperlink" Target="https://vk.cc/c4crjJ" TargetMode="External"/><Relationship Id="rId10" Type="http://schemas.openxmlformats.org/officeDocument/2006/relationships/hyperlink" Target="https://www.instagram.com/p/CR58iLmDtnu/" TargetMode="External"/><Relationship Id="rId4" Type="http://schemas.openxmlformats.org/officeDocument/2006/relationships/hyperlink" Target="https://vk.cc/c4crlQ" TargetMode="External"/><Relationship Id="rId9" Type="http://schemas.openxmlformats.org/officeDocument/2006/relationships/hyperlink" Target="https://www.instagram.com/p/CR575uED5W2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ulturerk" TargetMode="External"/><Relationship Id="rId2" Type="http://schemas.openxmlformats.org/officeDocument/2006/relationships/hyperlink" Target="http://cntipk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nstagram.com/culturerk1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endParaRPr lang="ru-RU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424936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</a:t>
            </a: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Коми </a:t>
            </a:r>
            <a:endParaRPr lang="ru-RU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народного </a:t>
            </a: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</a:t>
            </a: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ИЗДАТЕЛЬСКИЙ ПРОЕКТ</a:t>
            </a:r>
          </a:p>
          <a:p>
            <a:pPr algn="ctr"/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«Нематериальное культурное наследие Республики Коми»                       </a:t>
            </a:r>
            <a:endParaRPr lang="ru-RU" sz="25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3-х томах</a:t>
            </a:r>
          </a:p>
          <a:p>
            <a:pPr algn="ctr"/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100-летию Республики Коми </a:t>
            </a:r>
          </a:p>
          <a:p>
            <a:pPr algn="ctr"/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922114"/>
          </a:xfrm>
        </p:spPr>
        <p:txBody>
          <a:bodyPr>
            <a:normAutofit/>
          </a:bodyPr>
          <a:lstStyle/>
          <a:p>
            <a:pPr algn="l"/>
            <a:r>
              <a:rPr lang="ru-RU" sz="31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 о трёхтомном издании</a:t>
            </a:r>
            <a:endParaRPr lang="ru-RU" sz="31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871296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агентство «Комиинформ»: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://komiinform.ru/news/212824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komiinform.ru/news/218973</a:t>
            </a:r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Правительства и Государственного Совета Республики Коми «Республика»: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vk.cc/c5DxCX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ГТРК «Коми Гор»: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vk.cc/c5DxdW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о Республике Коми «Регион»: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vk.cc/c5Dxg6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74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922114"/>
          </a:xfrm>
        </p:spPr>
        <p:txBody>
          <a:bodyPr>
            <a:normAutofit/>
          </a:bodyPr>
          <a:lstStyle/>
          <a:p>
            <a:pPr algn="l"/>
            <a:r>
              <a:rPr lang="ru-RU" sz="31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 о трёхтомном издании</a:t>
            </a:r>
            <a:endParaRPr lang="ru-RU" sz="31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8712968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 «Культура»: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https://www.cultradio.ru/brand/audio/id/66070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Телеканал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Юрган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vk.cc/c5DBib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vk.cc/c5DBzw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культуры, туризма и архивного дела Республики Коми: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vk.cc/c4t5fj</a:t>
            </a:r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vk.cc/c30Wk9</a:t>
            </a:r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vk.cc/c2x3TO</a:t>
            </a:r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https://vk.cc/c05VC3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922114"/>
          </a:xfrm>
        </p:spPr>
        <p:txBody>
          <a:bodyPr>
            <a:normAutofit/>
          </a:bodyPr>
          <a:lstStyle/>
          <a:p>
            <a:pPr algn="l"/>
            <a:r>
              <a:rPr lang="ru-RU" sz="31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 о трёхтомном издании</a:t>
            </a:r>
            <a:endParaRPr lang="ru-RU" sz="31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8712968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ГАУ РК «ЦНТ и ПК»: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http://cntipk.ru/category/objects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vk.cc/c5DCPQ</a:t>
            </a:r>
            <a:endParaRPr lang="ru-RU" sz="2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НКН_Коми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социальной сети ВКонтакте: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vk.cc/c4crlQ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11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vk.cc/c4crjJ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(выпуск 10)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vk.cc/c4criw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(выпуск 9)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в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https://www.instagram.com/p/CPGE5j8n0wn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https://www.instagram.com/p/CR5uX1co5xP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https://www.instagram.com/p/CR575uED5W2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https://www.instagram.com/p/CR58iLmDtnu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/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народного творчества</a:t>
            </a:r>
            <a:b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квалификации</a:t>
            </a:r>
            <a:endParaRPr lang="ru-RU" sz="2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348880"/>
            <a:ext cx="8208912" cy="36332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http://cntipk.ru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vk.com/culturerk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://www.instagram.com/culturerk11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5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2630"/>
            <a:ext cx="7725544" cy="1498178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Издательский проект</a:t>
            </a:r>
            <a:br>
              <a:rPr lang="ru-RU" sz="25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«Нематериальное культурное наследие </a:t>
            </a:r>
            <a:br>
              <a:rPr lang="ru-RU" sz="25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Коми» в 3-х томах </a:t>
            </a:r>
            <a:endParaRPr lang="ru-RU" sz="25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4152" y="4509120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ru-RU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объекта нематериального культурного наследия включены</a:t>
            </a:r>
          </a:p>
          <a:p>
            <a:pPr algn="ctr"/>
            <a:r>
              <a:rPr lang="ru-RU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Единый реестр </a:t>
            </a:r>
            <a:r>
              <a:rPr lang="ru-RU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нематериального культурного наследия </a:t>
            </a:r>
            <a:r>
              <a:rPr lang="ru-RU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Коми, </a:t>
            </a:r>
          </a:p>
          <a:p>
            <a:pPr algn="ctr"/>
            <a:r>
              <a:rPr lang="ru-RU" sz="3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из них входят в единый каталог объектов нематериального культурного наследия Российской Федерации.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244408" cy="27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92211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</a:t>
            </a:r>
            <a:r>
              <a:rPr lang="ru-RU" sz="31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объектов нематериального </a:t>
            </a:r>
            <a:r>
              <a:rPr lang="ru-RU" sz="31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наследия </a:t>
            </a:r>
            <a:r>
              <a:rPr lang="ru-RU" sz="31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Коми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464496" cy="4709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«Праздник святой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Параскевы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Пятницы деревни Кривое»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«Обрядово-религиозная певческая традиция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верхневычегодских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Бурсьылысьяс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Ижмо-колвинский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эпос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«Промысловые традиции народа коми»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Традиция ансамблевых многоствольных флейт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куима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чипсан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Усть-Цилемская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горка»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«Родовые знаки коми «Пасы»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«Технология изготовления традиционного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усть-цилемского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праздничного женского костюма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«Народная медицина коми»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Удорская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пляска»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«Рождественские игрища села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«Народный праздник «Луд»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«Традиция росписи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пижемской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ложки»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«Традиция вычегодской росписи по дереву»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«Народный праздник на воде «Пыжа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Танцевальная традиция вычегодских коми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Помоздинский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«Рождественские традиции села Нившера»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176464" cy="46699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«Свадебный обряд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устьцилёмов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«Трудовые причитания коми-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ижемцев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«Кадриль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Усть-Цилёмская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«Свадебная традиция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летских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 «Родовые традиции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устьцилёмов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 Песенная традиция села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Мутница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 «Традиция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Удорской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росписи»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 «Традиции игры с овечьими лодыжками (с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шегами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культуре коми»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 «Пасхальные качели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ижемских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 «Деревянные резные календари коми-зырян»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 Сказочники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Выми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 Народные традиции домашнего богослужения в с. Нившера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Корткеросского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 «Традиция празднования Николина дня в с.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 «Былины Усть-Цильмы»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 «Искусство меховой аппликации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ижемских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 оленеводов»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33. «Традиция художественной резьбы по дереву вычегодских коми-зырян»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556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2630"/>
            <a:ext cx="7725544" cy="1498178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«Нематериальное культурное наследие </a:t>
            </a:r>
            <a:br>
              <a:rPr lang="ru-RU" sz="25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Коми» в 3-х томах </a:t>
            </a:r>
            <a:endParaRPr lang="ru-RU" sz="25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4869160"/>
            <a:ext cx="4248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308304" cy="475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2630"/>
            <a:ext cx="7725544" cy="149817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разделения объектов НКН по томам – направления </a:t>
            </a:r>
            <a:r>
              <a:rPr lang="ru-RU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</a:t>
            </a:r>
            <a:r>
              <a:rPr lang="ru-RU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4869160"/>
            <a:ext cx="4248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784650"/>
              </p:ext>
            </p:extLst>
          </p:nvPr>
        </p:nvGraphicFramePr>
        <p:xfrm>
          <a:off x="768683" y="1768972"/>
          <a:ext cx="7815146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1">
                  <a:extLst>
                    <a:ext uri="{9D8B030D-6E8A-4147-A177-3AD203B41FA5}">
                      <a16:colId xmlns:a16="http://schemas.microsoft.com/office/drawing/2014/main" val="403496523"/>
                    </a:ext>
                  </a:extLst>
                </a:gridCol>
                <a:gridCol w="2616291">
                  <a:extLst>
                    <a:ext uri="{9D8B030D-6E8A-4147-A177-3AD203B41FA5}">
                      <a16:colId xmlns:a16="http://schemas.microsoft.com/office/drawing/2014/main" val="1858214076"/>
                    </a:ext>
                  </a:extLst>
                </a:gridCol>
                <a:gridCol w="2582564">
                  <a:extLst>
                    <a:ext uri="{9D8B030D-6E8A-4147-A177-3AD203B41FA5}">
                      <a16:colId xmlns:a16="http://schemas.microsoft.com/office/drawing/2014/main" val="4114811349"/>
                    </a:ext>
                  </a:extLst>
                </a:gridCol>
              </a:tblGrid>
              <a:tr h="27363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</a:t>
                      </a:r>
                    </a:p>
                    <a:p>
                      <a:endParaRPr lang="ru-RU" sz="18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Обрядовые, празднично-игровые</a:t>
                      </a:r>
                    </a:p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конфессиональные традиции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Народное декоративно-прикладное искусство, промыслы, ремёсла, народное знание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том 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Народное исполнительство: эпические, песенно-музыкальные, инструментальные</a:t>
                      </a:r>
                    </a:p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танцевальные традиции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483628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6" y="4770468"/>
            <a:ext cx="2414546" cy="16105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97152"/>
            <a:ext cx="2368752" cy="15571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20" y="4797152"/>
            <a:ext cx="2308012" cy="15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2630"/>
            <a:ext cx="7725544" cy="149817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Издательский проект</a:t>
            </a:r>
            <a:r>
              <a:rPr lang="ru-RU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4869160"/>
            <a:ext cx="4248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03" y="3579969"/>
            <a:ext cx="4006224" cy="295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75" y="1266447"/>
            <a:ext cx="4125854" cy="27478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69" y="3717032"/>
            <a:ext cx="3888432" cy="262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издание вошли: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789847"/>
              </p:ext>
            </p:extLst>
          </p:nvPr>
        </p:nvGraphicFramePr>
        <p:xfrm>
          <a:off x="1115615" y="980728"/>
          <a:ext cx="734481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282045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68771052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311317562"/>
                    </a:ext>
                  </a:extLst>
                </a:gridCol>
              </a:tblGrid>
              <a:tr h="32509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данные о проекте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408933"/>
                  </a:ext>
                </a:extLst>
              </a:tr>
              <a:tr h="223726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8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800000"/>
                          </a:solidFill>
                        </a:rPr>
                        <a:t>33</a:t>
                      </a:r>
                      <a:r>
                        <a:rPr lang="ru-RU" sz="1600" b="1" dirty="0" smtClean="0">
                          <a:solidFill>
                            <a:srgbClr val="800000"/>
                          </a:solidFill>
                        </a:rPr>
                        <a:t> объекта </a:t>
                      </a:r>
                      <a:r>
                        <a:rPr lang="ru-RU" sz="1600" dirty="0" smtClean="0">
                          <a:solidFill>
                            <a:srgbClr val="800000"/>
                          </a:solidFill>
                        </a:rPr>
                        <a:t>нематериального культурного наследия  Республики Коми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800000"/>
                          </a:solidFill>
                        </a:rPr>
                        <a:t>34</a:t>
                      </a:r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 статьи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800000"/>
                          </a:solidFill>
                        </a:rPr>
                        <a:t>16</a:t>
                      </a:r>
                      <a:r>
                        <a:rPr lang="ru-RU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авторов работали над проектом</a:t>
                      </a:r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12464"/>
                  </a:ext>
                </a:extLst>
              </a:tr>
              <a:tr h="104209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800000"/>
                          </a:solidFill>
                        </a:rPr>
                        <a:t>400</a:t>
                      </a:r>
                      <a:r>
                        <a:rPr lang="ru-RU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ru-RU" b="0" dirty="0" smtClean="0">
                          <a:solidFill>
                            <a:srgbClr val="800000"/>
                          </a:solidFill>
                        </a:rPr>
                        <a:t>фотографий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>
                        <a:solidFill>
                          <a:srgbClr val="800000"/>
                        </a:solidFill>
                      </a:endParaRPr>
                    </a:p>
                    <a:p>
                      <a:endParaRPr lang="ru-RU" sz="2400" dirty="0" smtClean="0">
                        <a:solidFill>
                          <a:srgbClr val="800000"/>
                        </a:solidFill>
                      </a:endParaRPr>
                    </a:p>
                    <a:p>
                      <a:endParaRPr lang="ru-RU" sz="2400" dirty="0" smtClean="0">
                        <a:solidFill>
                          <a:srgbClr val="800000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800000"/>
                          </a:solidFill>
                        </a:rPr>
                        <a:t>10</a:t>
                      </a:r>
                      <a:r>
                        <a:rPr lang="ru-RU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автографов богослужебных текстов</a:t>
                      </a:r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80000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80000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80000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80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800000"/>
                          </a:solidFill>
                        </a:rPr>
                        <a:t>25</a:t>
                      </a:r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 рисунков хороводных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и танцевальных фигур</a:t>
                      </a:r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970059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68" y="1484783"/>
            <a:ext cx="792089" cy="10561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73" y="1555643"/>
            <a:ext cx="1219200" cy="91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84783"/>
            <a:ext cx="784962" cy="11333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05064"/>
            <a:ext cx="1071562" cy="10715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33056"/>
            <a:ext cx="1030817" cy="10081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73" y="3974014"/>
            <a:ext cx="1604218" cy="96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0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408" y="242239"/>
            <a:ext cx="8029824" cy="15567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Усть-Цилемская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горка»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(2011 г.) – первый объект, </a:t>
            </a:r>
            <a:b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включённый в Единый реестр </a:t>
            </a:r>
            <a:b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ОНКН Республики Коми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9" y="3356993"/>
            <a:ext cx="4428491" cy="2952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176464" cy="311592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93320" y="1799031"/>
            <a:ext cx="410445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47 записей «горочных» песен:</a:t>
            </a:r>
          </a:p>
          <a:p>
            <a:pPr algn="ctr"/>
            <a:r>
              <a:rPr lang="ru-RU" sz="2000" dirty="0" smtClean="0"/>
              <a:t>1929 ,1955,1972,1981,1987-1990 </a:t>
            </a:r>
            <a:r>
              <a:rPr lang="ru-RU" sz="2000" dirty="0" err="1" smtClean="0"/>
              <a:t>г.г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16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503" y="116632"/>
            <a:ext cx="7200800" cy="432048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«Традиция </a:t>
            </a:r>
            <a:r>
              <a:rPr lang="ru-RU" sz="25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резьбы по дереву вычегодских коми-зырян</a:t>
            </a:r>
            <a:r>
              <a:rPr lang="ru-RU" sz="25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(2020 г.) </a:t>
            </a:r>
            <a:endParaRPr lang="ru-RU" sz="25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1050013"/>
            <a:ext cx="5711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4869160"/>
            <a:ext cx="4248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29" y="1137628"/>
            <a:ext cx="8916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несён по итогам выставки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Висер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вожыд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зарни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печкан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прялка Вишеры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pic>
        <p:nvPicPr>
          <p:cNvPr id="6146" name="Picture 2" descr="C:\Users\hoi001\Desktop\преза\J0RJbNdus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1" y="4293096"/>
            <a:ext cx="26635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oi001\Desktop\преза\SDvkMVq7V7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88" y="2377772"/>
            <a:ext cx="2592288" cy="173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oi001\Desktop\преза\RhASy2-ip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84" y="1760912"/>
            <a:ext cx="2986226" cy="464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oi001\Desktop\преза\Lc_ynBjQPX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38372"/>
            <a:ext cx="2880320" cy="19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hoi001\Desktop\преза\прялки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9825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38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700</Words>
  <Application>Microsoft Office PowerPoint</Application>
  <PresentationFormat>Экран (4:3)</PresentationFormat>
  <Paragraphs>154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     </vt:lpstr>
      <vt:lpstr>Издательский проект «Нематериальное культурное наследие  Республики Коми» в 3-х томах </vt:lpstr>
      <vt:lpstr>Единый реестр объектов нематериального культурного наследия Республики Коми</vt:lpstr>
      <vt:lpstr>Издание «Нематериальное культурное наследие  Республики Коми» в 3-х томах </vt:lpstr>
      <vt:lpstr>Принцип разделения объектов НКН по томам – направления народного творчества </vt:lpstr>
      <vt:lpstr>Издательский проект:</vt:lpstr>
      <vt:lpstr>В издание вошли:</vt:lpstr>
      <vt:lpstr>«Усть-Цилемская горка» (2011 г.) – первый объект,  включённый в Единый реестр  ОНКН Республики Коми </vt:lpstr>
      <vt:lpstr>  «Традиция художественной резьбы по дереву вычегодских коми-зырян» (2020 г.) </vt:lpstr>
      <vt:lpstr>СМИ о трёхтомном издании</vt:lpstr>
      <vt:lpstr>СМИ о трёхтомном издании</vt:lpstr>
      <vt:lpstr>СМИ о трёхтомном издании</vt:lpstr>
      <vt:lpstr> Центр народного творчества и повышения квалификации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Худяева Ольга Ивановна</dc:creator>
  <cp:lastModifiedBy>Баева Людмила Васильевна</cp:lastModifiedBy>
  <cp:revision>295</cp:revision>
  <cp:lastPrinted>2020-11-26T07:08:39Z</cp:lastPrinted>
  <dcterms:created xsi:type="dcterms:W3CDTF">2020-11-24T09:01:41Z</dcterms:created>
  <dcterms:modified xsi:type="dcterms:W3CDTF">2021-09-06T09:30:26Z</dcterms:modified>
</cp:coreProperties>
</file>