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2"/>
  </p:notesMasterIdLst>
  <p:sldIdLst>
    <p:sldId id="353" r:id="rId2"/>
    <p:sldId id="259" r:id="rId3"/>
    <p:sldId id="260" r:id="rId4"/>
    <p:sldId id="34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311" r:id="rId17"/>
    <p:sldId id="314" r:id="rId18"/>
    <p:sldId id="317" r:id="rId19"/>
    <p:sldId id="318" r:id="rId20"/>
    <p:sldId id="319" r:id="rId21"/>
    <p:sldId id="325" r:id="rId22"/>
    <p:sldId id="327" r:id="rId23"/>
    <p:sldId id="277" r:id="rId24"/>
    <p:sldId id="279" r:id="rId25"/>
    <p:sldId id="336" r:id="rId26"/>
    <p:sldId id="328" r:id="rId27"/>
    <p:sldId id="330" r:id="rId28"/>
    <p:sldId id="331" r:id="rId29"/>
    <p:sldId id="332" r:id="rId30"/>
    <p:sldId id="334" r:id="rId31"/>
    <p:sldId id="335" r:id="rId32"/>
    <p:sldId id="280" r:id="rId33"/>
    <p:sldId id="283" r:id="rId34"/>
    <p:sldId id="309" r:id="rId35"/>
    <p:sldId id="310" r:id="rId36"/>
    <p:sldId id="292" r:id="rId37"/>
    <p:sldId id="323" r:id="rId38"/>
    <p:sldId id="324" r:id="rId39"/>
    <p:sldId id="300" r:id="rId40"/>
    <p:sldId id="302" r:id="rId41"/>
    <p:sldId id="354" r:id="rId42"/>
    <p:sldId id="346" r:id="rId43"/>
    <p:sldId id="347" r:id="rId44"/>
    <p:sldId id="350" r:id="rId45"/>
    <p:sldId id="351" r:id="rId46"/>
    <p:sldId id="341" r:id="rId47"/>
    <p:sldId id="342" r:id="rId48"/>
    <p:sldId id="343" r:id="rId49"/>
    <p:sldId id="344" r:id="rId50"/>
    <p:sldId id="337" r:id="rId5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643" autoAdjust="0"/>
  </p:normalViewPr>
  <p:slideViewPr>
    <p:cSldViewPr>
      <p:cViewPr varScale="1">
        <p:scale>
          <a:sx n="78" d="100"/>
          <a:sy n="78" d="100"/>
        </p:scale>
        <p:origin x="461" y="-2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BE798-03D8-430B-BC4E-6F0CEB3BB644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A10C7-BBFC-4A61-980D-820F4B8F49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4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A10C7-BBFC-4A61-980D-820F4B8F490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10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A10C7-BBFC-4A61-980D-820F4B8F490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4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1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vk.com/forumwerussian" TargetMode="External"/><Relationship Id="rId7" Type="http://schemas.openxmlformats.org/officeDocument/2006/relationships/image" Target="../media/image80.png"/><Relationship Id="rId12" Type="http://schemas.openxmlformats.org/officeDocument/2006/relationships/hyperlink" Target="http://www.dd.omsk.ru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hyperlink" Target="https://vk.com/away.php?to=https://www.youtube.com/c/%C4%EE%EC%C4%F0%F3%E6%E1%FB&amp;cc_key=" TargetMode="External"/><Relationship Id="rId5" Type="http://schemas.openxmlformats.org/officeDocument/2006/relationships/hyperlink" Target="https://ok.ru/forumrossii" TargetMode="External"/><Relationship Id="rId10" Type="http://schemas.openxmlformats.org/officeDocument/2006/relationships/image" Target="../media/image83.jpeg"/><Relationship Id="rId4" Type="http://schemas.openxmlformats.org/officeDocument/2006/relationships/hyperlink" Target="https://www.facebook.com/forumwerussian" TargetMode="External"/><Relationship Id="rId9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762000" y="2057400"/>
            <a:ext cx="105156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Group 4"/>
          <p:cNvGrpSpPr/>
          <p:nvPr/>
        </p:nvGrpSpPr>
        <p:grpSpPr>
          <a:xfrm>
            <a:off x="285721" y="3531416"/>
            <a:ext cx="8643998" cy="1532930"/>
            <a:chOff x="-330476" y="-470627"/>
            <a:chExt cx="17287995" cy="3065860"/>
          </a:xfrm>
        </p:grpSpPr>
        <p:sp>
          <p:nvSpPr>
            <p:cNvPr id="7" name="TextBox 6"/>
            <p:cNvSpPr txBox="1"/>
            <p:nvPr/>
          </p:nvSpPr>
          <p:spPr>
            <a:xfrm>
              <a:off x="0" y="-470627"/>
              <a:ext cx="16671765" cy="6412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ru-RU" sz="4000" dirty="0">
                  <a:latin typeface="Arial" pitchFamily="34" charset="0"/>
                  <a:cs typeface="Arial" pitchFamily="34" charset="0"/>
                </a:rPr>
                <a:t>Степанова Наталья Альфредовна</a:t>
              </a:r>
              <a:endParaRPr lang="en-US" sz="4000" spc="-30" dirty="0">
                <a:solidFill>
                  <a:srgbClr val="1A1B1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30476" y="748573"/>
              <a:ext cx="17287995" cy="1846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2000" dirty="0">
                  <a:latin typeface="Arial" pitchFamily="34" charset="0"/>
                  <a:cs typeface="Arial" pitchFamily="34" charset="0"/>
                </a:rPr>
                <a:t>Д</a:t>
              </a:r>
              <a:r>
                <a:rPr lang="ru-RU" sz="2000" dirty="0" smtClean="0">
                  <a:latin typeface="Arial" pitchFamily="34" charset="0"/>
                  <a:cs typeface="Arial" pitchFamily="34" charset="0"/>
                </a:rPr>
                <a:t>иректор </a:t>
              </a:r>
              <a:r>
                <a:rPr lang="ru-RU" sz="2000" dirty="0">
                  <a:latin typeface="Arial" pitchFamily="34" charset="0"/>
                  <a:cs typeface="Arial" pitchFamily="34" charset="0"/>
                </a:rPr>
                <a:t>Омского Дома Дружбы, председатель Омского регионального отделения Общероссийской общественной организации «Ассамблея народов России», </a:t>
              </a:r>
              <a:r>
                <a:rPr lang="ru-RU" sz="2000" dirty="0" smtClean="0">
                  <a:latin typeface="Arial" pitchFamily="34" charset="0"/>
                  <a:cs typeface="Arial" pitchFamily="34" charset="0"/>
                </a:rPr>
                <a:t>заслуженный </a:t>
              </a:r>
              <a:r>
                <a:rPr lang="ru-RU" sz="2000" dirty="0">
                  <a:latin typeface="Arial" pitchFamily="34" charset="0"/>
                  <a:cs typeface="Arial" pitchFamily="34" charset="0"/>
                </a:rPr>
                <a:t>деятель культуры Омской области</a:t>
              </a:r>
            </a:p>
          </p:txBody>
        </p:sp>
      </p:grpSp>
      <p:pic>
        <p:nvPicPr>
          <p:cNvPr id="10" name="Рисунок 9" descr="ДД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357166"/>
            <a:ext cx="156526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65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Информационно-аналитический отдел\Мероприятия\День России\2019\Дернова\Итог\ИТОГ итогов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920000" cy="5601235"/>
          </a:xfrm>
          <a:prstGeom prst="rect">
            <a:avLst/>
          </a:prstGeom>
          <a:noFill/>
          <a:effectLst>
            <a:outerShdw blurRad="673100" dist="152400" dir="5400000" algn="ctr" rotWithShape="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Информационно-аналитический отдел\Мероприятия\День России\2019\Дернова\Итог\ИТОГ итогов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920000" cy="5279613"/>
          </a:xfrm>
          <a:prstGeom prst="rect">
            <a:avLst/>
          </a:prstGeom>
          <a:noFill/>
          <a:effectLst>
            <a:outerShdw blurRad="584200" dist="279400" dir="5400000" algn="ctr" rotWithShape="0">
              <a:srgbClr val="000000">
                <a:alpha val="61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Гражданско-патриотическая акция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Информационно-аналитический отдел\Мероприятия\День России\2019\Дернова\Итог\ИТОГ итогов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920000" cy="527961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28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Гражданско-патриотическая акция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Информационно-аналитический отдел\Мероприятия\День России\2019\Дернова\Итог\ИТОГ итогов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920000" cy="5284125"/>
          </a:xfrm>
          <a:prstGeom prst="rect">
            <a:avLst/>
          </a:prstGeom>
          <a:noFill/>
          <a:effectLst>
            <a:outerShdw blurRad="558800" dist="63500" dir="5400000" algn="ctr" rotWithShape="0">
              <a:srgbClr val="000000">
                <a:alpha val="56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228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Гражданско-патриотическая акция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Информационно-аналитический отдел\Мероприятия\День России\2019\Дернова\Итог\ИТОГ итогов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143500"/>
          </a:xfrm>
          <a:prstGeom prst="rect">
            <a:avLst/>
          </a:prstGeom>
          <a:noFill/>
          <a:effectLst>
            <a:outerShdw blurRad="698500" dist="152400" dir="5400000" algn="ctr" rotWithShape="0">
              <a:srgbClr val="000000">
                <a:alpha val="5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Информационно-аналитический отдел\Мероприятия\День России\2019\Дернова\Итог\ИТОГ итогов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920000" cy="52848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ДРУЖБА»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ДРУЖБА»</a:t>
            </a:r>
          </a:p>
        </p:txBody>
      </p:sp>
      <p:pic>
        <p:nvPicPr>
          <p:cNvPr id="52226" name="Picture 2" descr="E:\Фотографии\День России\В печать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458028" cy="2971800"/>
          </a:xfrm>
          <a:prstGeom prst="rect">
            <a:avLst/>
          </a:prstGeom>
          <a:noFill/>
        </p:spPr>
      </p:pic>
      <p:pic>
        <p:nvPicPr>
          <p:cNvPr id="52227" name="Picture 3" descr="E:\Фотографии\День России\Отобранные\DSC_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14400"/>
            <a:ext cx="4800600" cy="3203367"/>
          </a:xfrm>
          <a:prstGeom prst="rect">
            <a:avLst/>
          </a:prstGeom>
          <a:noFill/>
        </p:spPr>
      </p:pic>
      <p:pic>
        <p:nvPicPr>
          <p:cNvPr id="52228" name="Picture 4" descr="E:\Фотографии\День России\Отобранные\DSC_0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8023"/>
            <a:ext cx="4495800" cy="2999977"/>
          </a:xfrm>
          <a:prstGeom prst="rect">
            <a:avLst/>
          </a:prstGeom>
          <a:noFill/>
        </p:spPr>
      </p:pic>
      <p:pic>
        <p:nvPicPr>
          <p:cNvPr id="52229" name="Picture 5" descr="D:\Информационно-аналитический отдел\Мероприятия\День России\2019\Дернова\Дружба\IMG_1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860800"/>
            <a:ext cx="4724400" cy="314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«Национальная костюмерная»</a:t>
            </a:r>
          </a:p>
        </p:txBody>
      </p:sp>
      <p:pic>
        <p:nvPicPr>
          <p:cNvPr id="55299" name="Picture 3" descr="D:\Информационно-аналитический отдел\Мероприятия\День России\2019\Дернова\Итог\ИТОГ итогов\Фотоса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46268"/>
            <a:ext cx="6096000" cy="5659332"/>
          </a:xfrm>
          <a:prstGeom prst="rect">
            <a:avLst/>
          </a:prstGeom>
          <a:noFill/>
          <a:effectLst>
            <a:outerShdw blurRad="393700" dist="50800" dir="5400000" algn="ctr" rotWithShape="0">
              <a:srgbClr val="000000">
                <a:alpha val="59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Информационно-аналитический отдел\Мероприятия\День России\2019\Дернова\Итог\ИТОГ итогов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686800" cy="5780404"/>
          </a:xfrm>
          <a:prstGeom prst="rect">
            <a:avLst/>
          </a:prstGeom>
          <a:noFill/>
          <a:effectLst>
            <a:outerShdw blurRad="393700" dist="50800" dir="5400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Информационно-аналитический отдел\Мероприятия\День России\2019\Дернова\Итог\ИТОГ итогов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7920000" cy="5284893"/>
          </a:xfrm>
          <a:prstGeom prst="rect">
            <a:avLst/>
          </a:prstGeom>
          <a:noFill/>
          <a:effectLst>
            <a:outerShdw blurRad="469900" dist="50800" dir="5400000" algn="ctr" rotWithShape="0">
              <a:srgbClr val="000000">
                <a:alpha val="4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228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«Межнациональный фестиваль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«Музыка предков»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D:\Информационно-аналитический отдел\Мероприятия\День России\2019\Любинский 2 с текст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5294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8661" y="48346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Times New Roman" pitchFamily="18" charset="0"/>
              </a:rPr>
              <a:t>ФОРУМ </a:t>
            </a:r>
          </a:p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Times New Roman" pitchFamily="18" charset="0"/>
              </a:rPr>
              <a:t>«РОССИЯ - ЭТО МЫ!»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Информационно-аналитический отдел\Мероприятия\День России\2019\Дернова\Итог\ИТОГ итогов\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920000" cy="5284893"/>
          </a:xfrm>
          <a:prstGeom prst="rect">
            <a:avLst/>
          </a:prstGeom>
          <a:noFill/>
          <a:effectLst>
            <a:outerShdw blurRad="431800" dist="50800" dir="5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«Межнациональный фестиваль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«Музыка предков»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Информационно-аналитический отдел\Мероприятия\День России\2019\Дернова\Итог\ИТОГ итогов\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143500"/>
          </a:xfrm>
          <a:prstGeom prst="rect">
            <a:avLst/>
          </a:prstGeom>
          <a:noFill/>
          <a:effectLst>
            <a:outerShdw blurRad="228600" dist="50800" dir="5400000" algn="ctr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Информационно-аналитический отдел\Мероприятия\День России\2019\Дернова\Итог\ИТОГ итогов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920000" cy="5279612"/>
          </a:xfrm>
          <a:prstGeom prst="rect">
            <a:avLst/>
          </a:prstGeom>
          <a:noFill/>
          <a:effectLst>
            <a:outerShdw blurRad="368300" dist="50800" dir="5400000" algn="ctr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ИНТЕЛЛЕКТ»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Информационно-аналитический отдел\Мероприятия\День России\2019\Дернова\Итог\ИТОГ итогов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67" y="1052514"/>
            <a:ext cx="9152467" cy="5148262"/>
          </a:xfrm>
          <a:prstGeom prst="rect">
            <a:avLst/>
          </a:prstGeom>
          <a:noFill/>
          <a:effectLst>
            <a:outerShdw blurRad="469900" dist="50800" dir="5400000" algn="ctr" rotWithShape="0">
              <a:srgbClr val="000000">
                <a:alpha val="56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Информационно-аналитический отдел\Мероприятия\День России\2019\Дернова\Итог\ИТОГ итогов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7920000" cy="5284125"/>
          </a:xfrm>
          <a:prstGeom prst="rect">
            <a:avLst/>
          </a:prstGeom>
          <a:noFill/>
          <a:effectLst>
            <a:outerShdw blurRad="431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КУЛЬТУРА»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КУЛЬТУРА»</a:t>
            </a:r>
          </a:p>
        </p:txBody>
      </p:sp>
      <p:pic>
        <p:nvPicPr>
          <p:cNvPr id="60418" name="Picture 2" descr="E:\Фотографии\День России\12 июня ДЕНЬ РОССИИ 3\DSC_1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920000" cy="5284893"/>
          </a:xfrm>
          <a:prstGeom prst="rect">
            <a:avLst/>
          </a:prstGeom>
          <a:noFill/>
          <a:effectLst>
            <a:outerShdw blurRad="330200" dist="50800" dir="5400000" algn="ctr" rotWithShape="0">
              <a:srgbClr val="000000">
                <a:alpha val="49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Информационно-аналитический отдел\Мероприятия\День России\2019\Дернова\Итог\ИТОГ итогов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effectLst>
            <a:outerShdw blurRad="368300" dist="50800" dir="5400000" algn="ctr" rotWithShape="0">
              <a:srgbClr val="000000">
                <a:alpha val="47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Информационно-аналитический отдел\Мероприятия\День России\2019\Дернова\Итог\ИТОГ итогов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914400"/>
            <a:ext cx="3758935" cy="563881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2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НАРОДНОЕ ХОЗЯЙСТВО»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Информационно-аналитический отдел\Мероприятия\День России\2019\Дернова\Итог\ИТОГ итогов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920000" cy="5284893"/>
          </a:xfrm>
          <a:prstGeom prst="rect">
            <a:avLst/>
          </a:prstGeom>
          <a:noFill/>
          <a:effectLst>
            <a:outerShdw blurRad="393700" dist="50800" dir="5400000" algn="ctr" rotWithShape="0">
              <a:srgbClr val="000000">
                <a:alpha val="37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НАРОДНОЕ ХОЗЯЙСТВО»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Информационно-аналитический отдел\Мероприятия\День России\2019\Дернова\Итог\ИТОГ итогов\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1143001"/>
            <a:ext cx="9211733" cy="5181600"/>
          </a:xfrm>
          <a:prstGeom prst="rect">
            <a:avLst/>
          </a:prstGeom>
          <a:noFill/>
          <a:effectLst>
            <a:outerShdw blurRad="508000" dist="50800" dir="5400000" algn="ctr" rotWithShape="0">
              <a:srgbClr val="000000">
                <a:alpha val="56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нформационно-аналитический отдел\Мероприятия\День России\2019\Дернова\Итог\ИТОГ итогов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0"/>
            <a:ext cx="10861523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Информационно-аналитический отдел\Мероприятия\День России\2019\Дернова\Итог\ИТОГ итогов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920000" cy="5279612"/>
          </a:xfrm>
          <a:prstGeom prst="rect">
            <a:avLst/>
          </a:prstGeom>
          <a:noFill/>
          <a:effectLst>
            <a:outerShdw blurRad="317500" dist="50800" dir="5400000" algn="ctr" rotWithShape="0">
              <a:srgbClr val="000000">
                <a:alpha val="38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ПОБЕДА»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Информационно-аналитический отдел\Мероприятия\День России\2019\Дернова\Итог\ИТОГ итогов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920000" cy="5279611"/>
          </a:xfrm>
          <a:prstGeom prst="rect">
            <a:avLst/>
          </a:prstGeom>
          <a:noFill/>
          <a:effectLst>
            <a:outerShdw blurRad="317500" dist="50800" dir="5400000" algn="ctr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ПОБЕДА»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Информационно-аналитический отдел\Мероприятия\День России\2019\Дернова\Итог\ИТОГ итогов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8232" cy="5145881"/>
          </a:xfrm>
          <a:prstGeom prst="rect">
            <a:avLst/>
          </a:prstGeom>
          <a:noFill/>
          <a:effectLst>
            <a:outerShdw blurRad="495300" dist="50800" dir="54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Информационно-аналитический отдел\Мероприятия\День России\2019\Дернова\Итог\ИТОГ итогов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7920000" cy="5265830"/>
          </a:xfrm>
          <a:prstGeom prst="rect">
            <a:avLst/>
          </a:prstGeom>
          <a:noFill/>
          <a:effectLst>
            <a:outerShdw blurRad="4064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МОЛОДЕЖЬ»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МОЛОДЕЖЬ»</a:t>
            </a:r>
          </a:p>
        </p:txBody>
      </p:sp>
      <p:pic>
        <p:nvPicPr>
          <p:cNvPr id="51202" name="Picture 2" descr="E:\Фотографии\День России\В печать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20000" cy="5279612"/>
          </a:xfrm>
          <a:prstGeom prst="rect">
            <a:avLst/>
          </a:prstGeom>
          <a:noFill/>
          <a:effectLst>
            <a:outerShdw blurRad="457200" dist="50800" dir="5400000" algn="ctr" rotWithShape="0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МОЛОДЕЖЬ»</a:t>
            </a:r>
          </a:p>
        </p:txBody>
      </p:sp>
      <p:pic>
        <p:nvPicPr>
          <p:cNvPr id="53250" name="Picture 2" descr="E:\Фотографии\День России\Отобранные\DSC_5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920000" cy="5265830"/>
          </a:xfrm>
          <a:prstGeom prst="rect">
            <a:avLst/>
          </a:prstGeom>
          <a:noFill/>
          <a:effectLst>
            <a:outerShdw blurRad="406400" dist="50800" dir="5400000" algn="ctr" rotWithShape="0">
              <a:srgbClr val="000000">
                <a:alpha val="51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Информационно-аналитический отдел\Мероприятия\День России\2019\Дернова\Итог\ИТОГ итогов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990600"/>
            <a:ext cx="3570766" cy="5370562"/>
          </a:xfrm>
          <a:prstGeom prst="rect">
            <a:avLst/>
          </a:prstGeom>
          <a:noFill/>
          <a:effectLst>
            <a:outerShdw blurRad="5842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СПОРТ»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Информационно-аналитический отдел\Мероприятия\День России\2019\Дернова\Итог\ИТОГ итогов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7920000" cy="5279612"/>
          </a:xfrm>
          <a:prstGeom prst="rect">
            <a:avLst/>
          </a:prstGeom>
          <a:noFill/>
          <a:effectLst>
            <a:outerShdw blurRad="558800" dist="508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дети»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Фотографии\День России\12 июня ДЕНЬ РОССИИ 1\DSC_0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920000" cy="5284893"/>
          </a:xfrm>
          <a:prstGeom prst="rect">
            <a:avLst/>
          </a:prstGeom>
          <a:noFill/>
          <a:effectLst>
            <a:outerShdw blurRad="2667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Локация «РОССИЯ – это ДЕТИ»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Выступления омских </a:t>
            </a:r>
            <a:r>
              <a:rPr lang="ru-RU" sz="3600" dirty="0" err="1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кавер</a:t>
            </a:r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 - групп</a:t>
            </a:r>
          </a:p>
        </p:txBody>
      </p:sp>
      <p:pic>
        <p:nvPicPr>
          <p:cNvPr id="6" name="Picture 2" descr="D:\Информационно-аналитический отдел\Мероприятия\День России\2019\Дернова\Итог\ИТОГ итогов\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276600"/>
            <a:ext cx="5100600" cy="3403551"/>
          </a:xfrm>
          <a:prstGeom prst="rect">
            <a:avLst/>
          </a:prstGeom>
          <a:noFill/>
          <a:effectLst>
            <a:outerShdw blurRad="381000" dist="50800" dir="540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41986" name="Picture 2" descr="D:\Информационно-аналитический отдел\Мероприятия\День России\2019\Дернова\Итог\ИТОГ итогов\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4681962" cy="3124200"/>
          </a:xfrm>
          <a:prstGeom prst="rect">
            <a:avLst/>
          </a:prstGeom>
          <a:noFill/>
          <a:effectLst>
            <a:outerShdw blurRad="508000" dist="50800" dir="5400000" algn="ctr" rotWithShape="0">
              <a:srgbClr val="000000">
                <a:alpha val="5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Информационно-аналитический отдел\Мероприятия\День России\2019\Дернова\Итог\ИТОГ итогов\оформление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2877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5" name="Picture 3" descr="D:\Информационно-аналитический отдел\Мероприятия\День России\2019\Дернова\Кавер группы\Cf3mUmWFIT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4724400" cy="3149600"/>
          </a:xfrm>
          <a:prstGeom prst="rect">
            <a:avLst/>
          </a:prstGeom>
          <a:noFill/>
          <a:effectLst>
            <a:outerShdw blurRad="419100" dist="50800" dir="5400000" algn="ctr" rotWithShape="0">
              <a:srgbClr val="000000">
                <a:alpha val="61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Выступления омских </a:t>
            </a:r>
            <a:r>
              <a:rPr lang="ru-RU" sz="3600" dirty="0" err="1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кавер</a:t>
            </a:r>
            <a:r>
              <a:rPr lang="ru-RU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 - групп</a:t>
            </a:r>
          </a:p>
        </p:txBody>
      </p:sp>
      <p:pic>
        <p:nvPicPr>
          <p:cNvPr id="44036" name="Picture 4" descr="D:\Информационно-аналитический отдел\Мероприятия\День России\2019\Дернова\Кавер группы\ULBNHg0kws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14400"/>
            <a:ext cx="4571999" cy="3048000"/>
          </a:xfrm>
          <a:prstGeom prst="rect">
            <a:avLst/>
          </a:prstGeom>
          <a:noFill/>
          <a:effectLst>
            <a:outerShdw blurRad="241300" dist="50800" dir="54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44037" name="Picture 5" descr="D:\Информационно-аналитический отдел\Мероприятия\День России\2019\Дернова\Кавер группы\YdBpjcNgXq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3343275"/>
            <a:ext cx="5276850" cy="3514725"/>
          </a:xfrm>
          <a:prstGeom prst="rect">
            <a:avLst/>
          </a:prstGeom>
          <a:noFill/>
          <a:effectLst>
            <a:outerShdw blurRad="292100" dist="50800" dir="5400000" algn="ctr" rotWithShape="0">
              <a:srgbClr val="000000">
                <a:alpha val="57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Информационно-аналитический отдел\Мероприятия\День России\2019\Дернова\Итог\ИТОГ итогов\Информационное обеспечение\Группа в ВК.jpg"/>
          <p:cNvPicPr>
            <a:picLocks noChangeAspect="1" noChangeArrowheads="1"/>
          </p:cNvPicPr>
          <p:nvPr/>
        </p:nvPicPr>
        <p:blipFill rotWithShape="1">
          <a:blip r:embed="rId2" cstate="print"/>
          <a:srcRect l="15666" r="18582"/>
          <a:stretch/>
        </p:blipFill>
        <p:spPr bwMode="auto">
          <a:xfrm>
            <a:off x="0" y="762000"/>
            <a:ext cx="4343400" cy="4071304"/>
          </a:xfrm>
          <a:prstGeom prst="rect">
            <a:avLst/>
          </a:prstGeom>
          <a:noFill/>
        </p:spPr>
      </p:pic>
      <p:pic>
        <p:nvPicPr>
          <p:cNvPr id="59395" name="Picture 3" descr="D:\Информационно-аналитический отдел\Мероприятия\День России\2019\Дернова\Итог\ИТОГ итогов\Информационное обеспечение\Группа в ОК.jpg"/>
          <p:cNvPicPr>
            <a:picLocks noChangeAspect="1" noChangeArrowheads="1"/>
          </p:cNvPicPr>
          <p:nvPr/>
        </p:nvPicPr>
        <p:blipFill rotWithShape="1">
          <a:blip r:embed="rId3" cstate="print"/>
          <a:srcRect l="12469" r="8978"/>
          <a:stretch/>
        </p:blipFill>
        <p:spPr bwMode="auto">
          <a:xfrm>
            <a:off x="4343400" y="762000"/>
            <a:ext cx="4800600" cy="3810000"/>
          </a:xfrm>
          <a:prstGeom prst="rect">
            <a:avLst/>
          </a:prstGeom>
          <a:noFill/>
        </p:spPr>
      </p:pic>
      <p:pic>
        <p:nvPicPr>
          <p:cNvPr id="59396" name="Picture 4" descr="D:\Информационно-аналитический отдел\Мероприятия\День России\2019\Дернова\Итог\ИТОГ итогов\Информационное обеспечение\Группа в Фейбуке.jpg"/>
          <p:cNvPicPr>
            <a:picLocks noChangeAspect="1" noChangeArrowheads="1"/>
          </p:cNvPicPr>
          <p:nvPr/>
        </p:nvPicPr>
        <p:blipFill rotWithShape="1">
          <a:blip r:embed="rId4" cstate="print"/>
          <a:srcRect l="18182" r="19481"/>
          <a:stretch/>
        </p:blipFill>
        <p:spPr bwMode="auto">
          <a:xfrm>
            <a:off x="2514600" y="3191726"/>
            <a:ext cx="3657600" cy="3666274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Impact" pitchFamily="34" charset="0"/>
              </a:rPr>
              <a:t>СММ</a:t>
            </a:r>
            <a:r>
              <a:rPr lang="en-US" sz="2400" dirty="0" smtClean="0">
                <a:solidFill>
                  <a:srgbClr val="0070C0"/>
                </a:solidFill>
                <a:latin typeface="Impact" pitchFamily="34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Impact" pitchFamily="34" charset="0"/>
              </a:rPr>
              <a:t>продвижение мероприятий праздника в социальных сетях</a:t>
            </a:r>
            <a:endParaRPr lang="ru-RU" sz="2400" dirty="0">
              <a:solidFill>
                <a:srgbClr val="0070C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77867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69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80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Фотографии\День России\2019\День России 2019 Фото\Отобранные\Этнофестиваль\DSC_2799np.jpg"/>
          <p:cNvPicPr>
            <a:picLocks noChangeAspect="1" noChangeArrowheads="1"/>
          </p:cNvPicPr>
          <p:nvPr/>
        </p:nvPicPr>
        <p:blipFill>
          <a:blip r:embed="rId2" cstate="print"/>
          <a:srcRect r="2256" b="17029"/>
          <a:stretch>
            <a:fillRect/>
          </a:stretch>
        </p:blipFill>
        <p:spPr bwMode="auto">
          <a:xfrm>
            <a:off x="4500562" y="3390054"/>
            <a:ext cx="4643438" cy="2610697"/>
          </a:xfrm>
          <a:prstGeom prst="rect">
            <a:avLst/>
          </a:prstGeom>
          <a:noFill/>
        </p:spPr>
      </p:pic>
      <p:pic>
        <p:nvPicPr>
          <p:cNvPr id="4100" name="Picture 4" descr="E:\Фотографии\День России\2019\День России 2019 Фото\Отобранные\Раскраска\DSC_2808ny.jpg"/>
          <p:cNvPicPr>
            <a:picLocks noChangeAspect="1" noChangeArrowheads="1"/>
          </p:cNvPicPr>
          <p:nvPr/>
        </p:nvPicPr>
        <p:blipFill>
          <a:blip r:embed="rId3" cstate="print"/>
          <a:srcRect t="9204" r="2308" b="4853"/>
          <a:stretch>
            <a:fillRect/>
          </a:stretch>
        </p:blipFill>
        <p:spPr bwMode="auto">
          <a:xfrm>
            <a:off x="1" y="3357562"/>
            <a:ext cx="4536281" cy="2643188"/>
          </a:xfrm>
          <a:prstGeom prst="rect">
            <a:avLst/>
          </a:prstGeom>
          <a:noFill/>
        </p:spPr>
      </p:pic>
      <p:pic>
        <p:nvPicPr>
          <p:cNvPr id="4099" name="Picture 3" descr="E:\Фотографии\День России\2019\День России 2019 Фото\Отобранные\Молодежь и спорт\IMG_0007.JPG"/>
          <p:cNvPicPr>
            <a:picLocks noChangeAspect="1" noChangeArrowheads="1"/>
          </p:cNvPicPr>
          <p:nvPr/>
        </p:nvPicPr>
        <p:blipFill>
          <a:blip r:embed="rId4" cstate="print"/>
          <a:srcRect b="13778"/>
          <a:stretch>
            <a:fillRect/>
          </a:stretch>
        </p:blipFill>
        <p:spPr bwMode="auto">
          <a:xfrm>
            <a:off x="4607719" y="857232"/>
            <a:ext cx="4536281" cy="2607487"/>
          </a:xfrm>
          <a:prstGeom prst="rect">
            <a:avLst/>
          </a:prstGeom>
          <a:noFill/>
        </p:spPr>
      </p:pic>
      <p:pic>
        <p:nvPicPr>
          <p:cNvPr id="4098" name="Picture 2" descr="E:\Фотографии\День России\2019\День России 2019 Фото\Отобранные\Интеллект\IMG_0035.JPG"/>
          <p:cNvPicPr>
            <a:picLocks noChangeAspect="1" noChangeArrowheads="1"/>
          </p:cNvPicPr>
          <p:nvPr/>
        </p:nvPicPr>
        <p:blipFill>
          <a:blip r:embed="rId5" cstate="print"/>
          <a:srcRect t="12059"/>
          <a:stretch>
            <a:fillRect/>
          </a:stretch>
        </p:blipFill>
        <p:spPr bwMode="auto">
          <a:xfrm>
            <a:off x="0" y="857250"/>
            <a:ext cx="4442877" cy="26047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5" y="857250"/>
            <a:ext cx="178595" cy="5143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321844"/>
            <a:ext cx="9144000" cy="1785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22842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графии\День России\2019\День России 2019 Фото\Отобранные\Общие виды\DSC_0263ij.jpg"/>
          <p:cNvPicPr>
            <a:picLocks noChangeAspect="1" noChangeArrowheads="1"/>
          </p:cNvPicPr>
          <p:nvPr/>
        </p:nvPicPr>
        <p:blipFill>
          <a:blip r:embed="rId2" cstate="print"/>
          <a:srcRect t="7280" b="2490"/>
          <a:stretch>
            <a:fillRect/>
          </a:stretch>
        </p:blipFill>
        <p:spPr bwMode="auto">
          <a:xfrm>
            <a:off x="0" y="857250"/>
            <a:ext cx="9322627" cy="5607865"/>
          </a:xfrm>
          <a:prstGeom prst="rect">
            <a:avLst/>
          </a:prstGeom>
          <a:noFill/>
        </p:spPr>
      </p:pic>
      <p:pic>
        <p:nvPicPr>
          <p:cNvPr id="5123" name="Picture 3" descr="D:\Информационно-аналитический отдел\Мероприятия\День России\2019\Ватермар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4382" y="1607331"/>
            <a:ext cx="7307725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8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Информационно-аналитический отдел\Мероприятия\День России\2020\СММ\Афиша общая ма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63" y="1250141"/>
            <a:ext cx="8786875" cy="4016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15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Информационно-аналитический отдел\Мероприятия\День России\2020\СММ\Интры итог\итоги\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321580"/>
            <a:ext cx="2789673" cy="1980000"/>
          </a:xfrm>
          <a:prstGeom prst="rect">
            <a:avLst/>
          </a:prstGeom>
          <a:noFill/>
        </p:spPr>
      </p:pic>
      <p:pic>
        <p:nvPicPr>
          <p:cNvPr id="5125" name="Picture 5" descr="D:\Информационно-аналитический отдел\Мероприятия\День России\2020\СММ\Интры итог\итоги\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88" y="1321579"/>
            <a:ext cx="2789673" cy="1980000"/>
          </a:xfrm>
          <a:prstGeom prst="rect">
            <a:avLst/>
          </a:prstGeom>
          <a:noFill/>
        </p:spPr>
      </p:pic>
      <p:pic>
        <p:nvPicPr>
          <p:cNvPr id="5127" name="Picture 7" descr="D:\Информационно-аналитический отдел\Мероприятия\День России\2020\СММ\Интры итог\итоги\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9322" y="1321579"/>
            <a:ext cx="2789673" cy="1980000"/>
          </a:xfrm>
          <a:prstGeom prst="rect">
            <a:avLst/>
          </a:prstGeom>
          <a:noFill/>
        </p:spPr>
      </p:pic>
      <p:pic>
        <p:nvPicPr>
          <p:cNvPr id="5128" name="Picture 8" descr="D:\Информационно-аналитический отдел\Мероприятия\День России\2020\СММ\Интры итог\итоги\I7m9dfbXPs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6915" y="3500438"/>
            <a:ext cx="2789565" cy="1980000"/>
          </a:xfrm>
          <a:prstGeom prst="rect">
            <a:avLst/>
          </a:prstGeom>
          <a:noFill/>
        </p:spPr>
      </p:pic>
      <p:pic>
        <p:nvPicPr>
          <p:cNvPr id="5129" name="Picture 9" descr="D:\Информационно-аналитический отдел\Мероприятия\День России\2020\СММ\Интры итог\итоги\6j-VGUavlZ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7" y="3484983"/>
            <a:ext cx="2789565" cy="1980000"/>
          </a:xfrm>
          <a:prstGeom prst="rect">
            <a:avLst/>
          </a:prstGeom>
          <a:noFill/>
        </p:spPr>
      </p:pic>
      <p:pic>
        <p:nvPicPr>
          <p:cNvPr id="5130" name="Picture 10" descr="D:\Информационно-аналитический отдел\Мероприятия\День России\2020\СММ\Интры итог\итоги\2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0540" y="3484983"/>
            <a:ext cx="2789673" cy="19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13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D:\Информационно-аналитический отдел\Мероприятия\День России\2020\СММ\Интры итог\итоги\#пара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2789673" cy="1980000"/>
          </a:xfrm>
          <a:prstGeom prst="rect">
            <a:avLst/>
          </a:prstGeom>
          <a:noFill/>
        </p:spPr>
      </p:pic>
      <p:pic>
        <p:nvPicPr>
          <p:cNvPr id="10242" name="Picture 2" descr="D:\Информационно-аналитический отдел\Мероприятия\День России\2020\СММ\Интры итог\итоги\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214422"/>
            <a:ext cx="2789674" cy="1980000"/>
          </a:xfrm>
          <a:prstGeom prst="rect">
            <a:avLst/>
          </a:prstGeom>
          <a:noFill/>
        </p:spPr>
      </p:pic>
      <p:pic>
        <p:nvPicPr>
          <p:cNvPr id="10243" name="Picture 3" descr="D:\Информационно-аналитический отдел\Мероприятия\День России\2020\СММ\Интры итог\итоги\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9355" y="1198967"/>
            <a:ext cx="2789674" cy="1980000"/>
          </a:xfrm>
          <a:prstGeom prst="rect">
            <a:avLst/>
          </a:prstGeom>
          <a:noFill/>
        </p:spPr>
      </p:pic>
      <p:pic>
        <p:nvPicPr>
          <p:cNvPr id="10244" name="Picture 4" descr="D:\Информационно-аналитический отдел\Мероприятия\День России\2020\СММ\Интры итог\итоги\3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607595"/>
            <a:ext cx="2789673" cy="1980000"/>
          </a:xfrm>
          <a:prstGeom prst="rect">
            <a:avLst/>
          </a:prstGeom>
          <a:noFill/>
        </p:spPr>
      </p:pic>
      <p:pic>
        <p:nvPicPr>
          <p:cNvPr id="10246" name="Picture 6" descr="D:\Информационно-аналитический отдел\Мероприятия\День России\2020\СММ\Интры итог\итоги\#спор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0397" y="3607595"/>
            <a:ext cx="2789674" cy="1980000"/>
          </a:xfrm>
          <a:prstGeom prst="rect">
            <a:avLst/>
          </a:prstGeom>
          <a:noFill/>
        </p:spPr>
      </p:pic>
      <p:pic>
        <p:nvPicPr>
          <p:cNvPr id="10247" name="Picture 7" descr="D:\Информационно-аналитический отдел\Мероприятия\День России\2020\СММ\Интры итог\итоги\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607595"/>
            <a:ext cx="2789674" cy="19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65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Информационно-аналитический отдел\Мероприятия\День России\2020\СММ\Интры итог\итоги\мастеркласс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0793" y="3536157"/>
            <a:ext cx="2789673" cy="1980000"/>
          </a:xfrm>
          <a:prstGeom prst="rect">
            <a:avLst/>
          </a:prstGeom>
          <a:noFill/>
        </p:spPr>
      </p:pic>
      <p:pic>
        <p:nvPicPr>
          <p:cNvPr id="11268" name="Picture 4" descr="D:\Информационно-аналитический отдел\Мероприятия\День России\2020\СММ\Интры итог\итоги\молодеж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142984"/>
            <a:ext cx="2789673" cy="1980000"/>
          </a:xfrm>
          <a:prstGeom prst="rect">
            <a:avLst/>
          </a:prstGeom>
          <a:noFill/>
        </p:spPr>
      </p:pic>
      <p:pic>
        <p:nvPicPr>
          <p:cNvPr id="11269" name="Picture 5" descr="D:\Информационно-аналитический отдел\Мероприятия\День России\2020\СММ\Интры итог\итоги\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142984"/>
            <a:ext cx="2789673" cy="1980000"/>
          </a:xfrm>
          <a:prstGeom prst="rect">
            <a:avLst/>
          </a:prstGeom>
          <a:noFill/>
        </p:spPr>
      </p:pic>
      <p:pic>
        <p:nvPicPr>
          <p:cNvPr id="11270" name="Picture 6" descr="D:\Информационно-аналитический отдел\Мероприятия\День России\2020\СММ\Интры итог\итоги\2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0397" y="3536157"/>
            <a:ext cx="2789673" cy="1980000"/>
          </a:xfrm>
          <a:prstGeom prst="rect">
            <a:avLst/>
          </a:prstGeom>
          <a:noFill/>
        </p:spPr>
      </p:pic>
      <p:pic>
        <p:nvPicPr>
          <p:cNvPr id="11271" name="Picture 7" descr="D:\Информационно-аналитический отдел\Мероприятия\День России\2020\СММ\Интры итог\итоги\2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00438"/>
            <a:ext cx="2789673" cy="1980000"/>
          </a:xfrm>
          <a:prstGeom prst="rect">
            <a:avLst/>
          </a:prstGeom>
          <a:noFill/>
        </p:spPr>
      </p:pic>
      <p:pic>
        <p:nvPicPr>
          <p:cNvPr id="11272" name="Picture 8" descr="D:\Информационно-аналитический отдел\Мероприятия\День России\2020\СММ\Интры итог\итоги\3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214422"/>
            <a:ext cx="2789673" cy="19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410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нформационно-аналитический отдел\Мероприятия\День России\2019\Дернова\Итог\ИТОГ итогов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143499"/>
          </a:xfrm>
          <a:prstGeom prst="rect">
            <a:avLst/>
          </a:prstGeom>
          <a:noFill/>
          <a:effectLst>
            <a:outerShdw blurRad="609600" dist="50800" dir="5400000" algn="ctr" rotWithShape="0">
              <a:srgbClr val="000000">
                <a:alpha val="62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0387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53" y="2756289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СПАСИБО ЗА ВНИМАНИЕ!</a:t>
            </a:r>
            <a:endParaRPr lang="ru-R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3179" y="5753373"/>
            <a:ext cx="2563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vk.com/forumwerussian</a:t>
            </a:r>
            <a:endParaRPr lang="ru-RU" sz="1400" dirty="0" smtClean="0"/>
          </a:p>
          <a:p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970188" y="5753372"/>
            <a:ext cx="3437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www.facebook.com/forumwerussian</a:t>
            </a:r>
            <a:endParaRPr lang="ru-RU" sz="1400" dirty="0" smtClean="0"/>
          </a:p>
          <a:p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80753" y="6341948"/>
            <a:ext cx="2014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ok.ru/forumrossii</a:t>
            </a:r>
            <a:endParaRPr lang="ru-RU" sz="1400" dirty="0" smtClean="0"/>
          </a:p>
          <a:p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6985" y="5645408"/>
            <a:ext cx="466194" cy="523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6236732"/>
            <a:ext cx="467719" cy="518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29000" y="5648082"/>
            <a:ext cx="457200" cy="520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/>
          <a:srcRect l="14370" t="11872" r="10821" b="5030"/>
          <a:stretch/>
        </p:blipFill>
        <p:spPr>
          <a:xfrm flipH="1">
            <a:off x="3429000" y="6248401"/>
            <a:ext cx="457200" cy="522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0188" y="6355769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onstantia" pitchFamily="18" charset="0"/>
              </a:rPr>
              <a:t>d_d_omsk</a:t>
            </a:r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12" name="Picture 2" descr="D:\Информационно-аналитический отдел\Статьи, выступления, доклады\Выступления Степановой\2020\Поленово\Без названия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88832" y="6190770"/>
            <a:ext cx="1042998" cy="461147"/>
          </a:xfrm>
          <a:prstGeom prst="rect">
            <a:avLst/>
          </a:prstGeom>
          <a:noFill/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6610304" y="6283031"/>
            <a:ext cx="2533696" cy="3666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u="sng" dirty="0" smtClean="0">
                <a:hlinkClick r:id="rId11"/>
              </a:rPr>
              <a:t>youtube.com/c/</a:t>
            </a:r>
            <a:r>
              <a:rPr lang="ru-RU" sz="1400" u="sng" dirty="0" err="1" smtClean="0">
                <a:hlinkClick r:id="rId11"/>
              </a:rPr>
              <a:t>ДомДружбы</a:t>
            </a:r>
            <a:endParaRPr lang="ru-RU" altLang="ru-RU" sz="1400" b="1" dirty="0" smtClean="0">
              <a:latin typeface="Century Gothic" panose="020B0502020202020204" pitchFamily="34" charset="0"/>
            </a:endParaRPr>
          </a:p>
          <a:p>
            <a:pPr algn="ctr"/>
            <a:endParaRPr lang="ru-RU" altLang="ru-RU" sz="4400" dirty="0" smtClean="0">
              <a:latin typeface="Century Gothic" panose="020B0502020202020204" pitchFamily="34" charset="0"/>
            </a:endParaRPr>
          </a:p>
        </p:txBody>
      </p:sp>
      <p:sp>
        <p:nvSpPr>
          <p:cNvPr id="14" name="AutoShape 3"/>
          <p:cNvSpPr/>
          <p:nvPr/>
        </p:nvSpPr>
        <p:spPr>
          <a:xfrm>
            <a:off x="642878" y="6525344"/>
            <a:ext cx="915140" cy="11184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1284205" y="4648836"/>
            <a:ext cx="6157950" cy="3219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altLang="ru-RU" sz="2000" dirty="0" smtClean="0">
                <a:latin typeface="Constantia" pitchFamily="18" charset="0"/>
              </a:rPr>
              <a:t>Официальный сайт  Омского Дома Дружбы</a:t>
            </a:r>
          </a:p>
          <a:p>
            <a:pPr marL="0" indent="0" algn="ctr">
              <a:buNone/>
            </a:pPr>
            <a:r>
              <a:rPr lang="en-US" altLang="ru-RU" sz="2000" b="1" dirty="0" smtClean="0">
                <a:latin typeface="Constantia" pitchFamily="18" charset="0"/>
                <a:hlinkClick r:id="rId12"/>
              </a:rPr>
              <a:t>www.dd.omsk.ru</a:t>
            </a:r>
            <a:endParaRPr lang="ru-RU" altLang="ru-RU" sz="2000" b="1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ru-RU" altLang="ru-RU" sz="2000" b="1" dirty="0" smtClean="0">
              <a:latin typeface="Century Gothic" panose="020B0502020202020204" pitchFamily="34" charset="0"/>
            </a:endParaRPr>
          </a:p>
          <a:p>
            <a:pPr algn="ctr"/>
            <a:endParaRPr lang="ru-RU" altLang="ru-RU" sz="2000" dirty="0" smtClean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Информационно-аналитический отдел\Мероприятия\День России\2019\Дернова\Итог\ИТОГ итогов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920000" cy="5279612"/>
          </a:xfrm>
          <a:prstGeom prst="rect">
            <a:avLst/>
          </a:prstGeom>
          <a:noFill/>
          <a:effectLst>
            <a:outerShdw blurRad="431800" dist="190500" dir="5400000" algn="ctr" rotWithShape="0">
              <a:srgbClr val="000000">
                <a:alpha val="61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Парад  национальностей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Информационно-аналитический отдел\Мероприятия\День России\2019\Дернова\Итог\ИТОГ итогов\5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7920000" cy="5284893"/>
          </a:xfrm>
          <a:prstGeom prst="rect">
            <a:avLst/>
          </a:prstGeom>
          <a:noFill/>
          <a:effectLst>
            <a:outerShdw blurRad="584200" dist="444500" dir="5400000" algn="ctr" rotWithShape="0">
              <a:srgbClr val="000000">
                <a:alpha val="51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Парад  национальностей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Информационно-аналитический отдел\Мероприятия\День России\2019\Дернова\Итог\ИТОГ итогов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920000" cy="5281032"/>
          </a:xfrm>
          <a:prstGeom prst="rect">
            <a:avLst/>
          </a:prstGeom>
          <a:noFill/>
          <a:effectLst>
            <a:outerShdw blurRad="647700" dist="50800" dir="5400000" algn="ctr" rotWithShape="0">
              <a:srgbClr val="000000">
                <a:alpha val="59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Парад  национальностей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Информационно-аналитический отдел\Мероприятия\День России\2019\Дернова\Итог\ИТОГ итогов\6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920000" cy="5284893"/>
          </a:xfrm>
          <a:prstGeom prst="rect">
            <a:avLst/>
          </a:prstGeom>
          <a:noFill/>
          <a:effectLst>
            <a:outerShdw blurRad="431800" dist="50800" dir="5400000" algn="ctr" rotWithShape="0">
              <a:srgbClr val="000000">
                <a:alpha val="4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Парад национальностей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215</Words>
  <Application>Microsoft Office PowerPoint</Application>
  <PresentationFormat>Экран (4:3)</PresentationFormat>
  <Paragraphs>44</Paragraphs>
  <Slides>50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Arial</vt:lpstr>
      <vt:lpstr>Calibri</vt:lpstr>
      <vt:lpstr>Century Gothic</vt:lpstr>
      <vt:lpstr>Constantia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СММ продвижение мероприятий праздника в социальных сетях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Нигматулина</dc:creator>
  <cp:lastModifiedBy>Mell</cp:lastModifiedBy>
  <cp:revision>58</cp:revision>
  <dcterms:created xsi:type="dcterms:W3CDTF">2019-05-15T04:23:01Z</dcterms:created>
  <dcterms:modified xsi:type="dcterms:W3CDTF">2021-12-02T09:03:22Z</dcterms:modified>
</cp:coreProperties>
</file>