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05" r:id="rId3"/>
    <p:sldId id="269" r:id="rId4"/>
    <p:sldId id="307" r:id="rId5"/>
    <p:sldId id="308" r:id="rId6"/>
    <p:sldId id="309" r:id="rId7"/>
    <p:sldId id="310" r:id="rId8"/>
    <p:sldId id="311" r:id="rId9"/>
    <p:sldId id="312" r:id="rId10"/>
    <p:sldId id="306" r:id="rId11"/>
    <p:sldId id="313" r:id="rId12"/>
    <p:sldId id="314" r:id="rId13"/>
    <p:sldId id="277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29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1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252"/>
    <a:srgbClr val="00A38C"/>
    <a:srgbClr val="37A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howGuides="1">
      <p:cViewPr varScale="1">
        <p:scale>
          <a:sx n="73" d="100"/>
          <a:sy n="73" d="100"/>
        </p:scale>
        <p:origin x="786" y="72"/>
      </p:cViewPr>
      <p:guideLst>
        <p:guide orient="horz" pos="1451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Владимирской области</c:v>
                </c:pt>
              </c:strCache>
            </c:strRef>
          </c:tx>
          <c:explosion val="3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КДУ </c:v>
                </c:pt>
                <c:pt idx="1">
                  <c:v>Дома (Центры) народного творчества</c:v>
                </c:pt>
                <c:pt idx="2">
                  <c:v>Мастерские ремесел</c:v>
                </c:pt>
                <c:pt idx="3">
                  <c:v>Клубы и объединения декоративно-прикладного творчества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270</c:v>
                </c:pt>
                <c:pt idx="1">
                  <c:v>9</c:v>
                </c:pt>
                <c:pt idx="2">
                  <c:v>63</c:v>
                </c:pt>
                <c:pt idx="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F-4D0D-8EF9-1C340C2C7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D4FFA-B171-4B2D-8CB4-48B6238C3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640815-565B-4931-A73D-2FE5B5900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085203-0304-4CEF-80A8-FCE9AD80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3542A-78B1-4E1B-81CF-CA06CBA2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235C1-DD3A-4F72-80DE-1169EB8C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90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110C9-D02C-45F5-BD5E-E15F4CD2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A1528F-4F18-47F0-B9BD-D810DAFE8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6C13D-C3CE-4F98-AB07-A05B6B51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978A5-1487-49AD-A241-ABF72C8D8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D5EFCB-0AA7-4B04-B9BA-F9BFE14B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70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2340C0-ED67-49B9-BDE0-324C56623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903CD2-DF7F-4C83-8D89-2B0E31A6C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E86C2-3C17-44AD-A9D9-FDBD1831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1FD597-F6B8-4D03-81CA-3A01C3D6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9BFC7-6BF2-449A-93C7-013CA76C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5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A7B2F-6B9F-440D-9B42-0F48DEF0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DCD41-6609-4E31-B373-278F9D56C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6C5E0-30CF-4301-AFB4-87D515B5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E6EB01-75DD-4991-B4A8-F618E000B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F8CA59-130A-4CC4-B774-826B6827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4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AC6E1-C3AC-4357-A4FD-CA2C5318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64F519-7E7A-4861-B4A4-95FDB9480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071553-E4C2-440D-8CDD-764BD845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D0251D-C57B-4589-8D66-6DF839E1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C01522-840B-4527-A23D-18AF18E5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707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2D3EF-84A3-4AAD-B85C-EB39C03D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C60C6-E3F4-4F79-94EB-DA36F365F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2F9607-7320-4F89-AA20-E02CE97FF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A587B-F22E-4326-955D-10E1E0BB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EB3B28-B3F0-4EA3-BE84-9BF604DC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D5B47C-7573-40C6-A8BA-97D18508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3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13463-7DC6-4BD3-B653-469234247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D32984-4FF4-47D9-A08C-75D5D0F40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97325D-148C-4087-B892-59D0F0275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5ECD74-982B-4A3E-9B21-FD4EB3DAB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4EB6F8-D528-46F8-8DA6-464AFF34A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53B5F1-3E05-4826-B363-5A14ED50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23EE2-2ACE-4885-81CB-129FE8F1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4046B4-E8B8-4670-AA39-34B69834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25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516B5-0ADF-4B92-9546-28F68DC0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3CC6F0-E4AD-4EEB-9A92-A79978A2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5A1C47-29BE-40EF-8398-00D6AC58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F2A-07F3-4A38-A254-C2A3CEF7C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D11648-4836-43F0-B12C-B87DD70B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A503C2-A5F3-44DD-8BEB-81ABA828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566A0D-1C66-4037-8ECB-FFC99FE3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6BCFBBF3-899B-486D-A148-0F86E18479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5D4F9-C161-49B6-ACA5-E874B18F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942C4-1C95-47D7-81C8-B8380AB23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74A79B-555F-4D5E-B3C0-667FE7AA6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79A05-08C3-4598-BF7F-8E099801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FAC5C1-DC6A-499A-BF47-24DAC81F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B261FA-1A0B-4714-AF08-348EB5DC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41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5DAF0-3216-4961-AA8F-DC9D3D24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D027A9-4123-4825-92DA-7B92D0FDE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E79FB2-E574-4C37-8E94-F00E6470F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7F4A79-2A88-4033-89B8-67594038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746831-9893-415F-BE26-2CF0CE349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B3B4E-C8EF-483A-A779-BB7AE0F0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55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AC378-2DA0-48CB-9329-D2E8A2C0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07D663-B626-435E-A2E1-02C5EA719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4FF810-0A7C-43A5-9D79-B7ADFFEAF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7E030-762E-4D8B-A7A9-E0312157F48A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E0C46B-D494-41AF-86AE-CEA898E46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C467E-AE53-441F-8BBC-C33C5D2EE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78048-4F0C-45A2-B566-5DCB110C7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file:///D:\&#1044;&#1053;&#1052;%20&#1085;&#1072;%20&#1082;&#1086;&#1085;&#1082;&#1091;&#1088;&#1089;\YouCut_20201206_211430571.mp4" TargetMode="External"/><Relationship Id="rId7" Type="http://schemas.openxmlformats.org/officeDocument/2006/relationships/image" Target="../media/image41.png"/><Relationship Id="rId2" Type="http://schemas.openxmlformats.org/officeDocument/2006/relationships/video" Target="file:///D:\&#1044;&#1053;&#1052;%20&#1085;&#1072;%20&#1082;&#1086;&#1085;&#1082;&#1091;&#1088;&#1089;\YouCut_20200930_123422289.mp4" TargetMode="External"/><Relationship Id="rId1" Type="http://schemas.openxmlformats.org/officeDocument/2006/relationships/video" Target="file:///D:\&#1044;&#1053;&#1052;%20&#1085;&#1072;%20&#1082;&#1086;&#1085;&#1082;&#1091;&#1088;&#1089;\YouCut_20201012_145050849.mp4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8;&#1072;&#1090;&#1100;&#1103;&#1085;&#1072;\Downloads\&#1054;&#1073;&#1083;&#1072;&#1089;&#1090;&#1085;&#1072;&#1103;%20&#1074;&#1099;&#1089;&#1090;&#1072;&#1074;&#1082;&#1072;%20&#1076;&#1077;&#1082;&#1086;&#1088;&#1072;&#1090;&#1080;&#1074;&#1085;&#1086;-&#1087;&#1088;&#1080;&#1082;&#1083;&#1072;&#1076;&#1085;&#1086;&#1075;&#1086;%20&#1090;&#1074;&#1086;&#1088;&#1095;&#1077;&#1089;&#1090;&#1074;&#1072;%20&#1058;&#1072;&#1083;&#1072;&#1085;&#1090;&#1099;%20&#1079;&#1077;&#1084;&#1083;&#1080;%20&#1042;&#1083;&#1072;&#1076;&#1080;&#1084;&#1080;&#1088;&#1089;&#1082;&#1086;&#1081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44;&#1053;&#1052;%20&#1085;&#1072;%20&#1082;&#1086;&#1085;&#1082;&#1091;&#1088;&#1089;\&#1055;&#1088;&#1080;&#1075;&#1083;&#1072;&#1096;&#1072;&#1077;&#1084;%20&#1074;%20&#1086;&#1073;&#1085;&#1086;&#1074;&#1083;&#1105;&#1085;&#1085;&#1091;&#1102;%20&#1101;&#1082;&#1089;&#1087;&#1086;&#1079;&#1080;&#1094;&#1080;&#1102;%20&#1044;&#1086;&#1084;&#1072;%20&#1085;&#1072;&#1088;&#1086;&#1076;&#1085;&#1099;&#1093;%20&#1084;&#1072;&#1089;&#1090;&#1077;&#1088;&#1086;&#1074;%20&#1080;&#1084;.%20&#1045;.&#1053;.&#1052;&#1072;&#1089;&#1083;&#1086;&#1074;&#1086;&#1081;.mp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hatsApp Image 2021-06-04 at 11.21.2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9EA0FF-2653-43FA-BFB9-D62B8DAA423B}"/>
              </a:ext>
            </a:extLst>
          </p:cNvPr>
          <p:cNvSpPr/>
          <p:nvPr/>
        </p:nvSpPr>
        <p:spPr>
          <a:xfrm>
            <a:off x="0" y="2844000"/>
            <a:ext cx="12192000" cy="1665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2889000"/>
            <a:ext cx="1188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Проект «Дом </a:t>
            </a:r>
            <a:r>
              <a:rPr lang="ru-RU" sz="3200" b="1" dirty="0" smtClean="0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народных мастеров – творческая лаборатория сотрудничества умельцев самобытных народных художественных промыслов и ремесел Владимирской области»</a:t>
            </a:r>
            <a:endParaRPr lang="ru-RU" sz="2800" dirty="0"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rogress-01_preview_ccea.png"/>
          <p:cNvPicPr>
            <a:picLocks noChangeAspect="1"/>
          </p:cNvPicPr>
          <p:nvPr/>
        </p:nvPicPr>
        <p:blipFill>
          <a:blip r:embed="rId2" cstate="print"/>
          <a:srcRect l="1476" t="2215" r="4035" b="6825"/>
          <a:stretch>
            <a:fillRect/>
          </a:stretch>
        </p:blipFill>
        <p:spPr>
          <a:xfrm>
            <a:off x="111000" y="0"/>
            <a:ext cx="3375000" cy="324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1000" y="1854000"/>
            <a:ext cx="8370000" cy="1754326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Интернет – сайт </a:t>
            </a:r>
            <a:r>
              <a:rPr lang="ru-RU" b="1" dirty="0" smtClean="0"/>
              <a:t>традиции33.рф,</a:t>
            </a:r>
            <a:r>
              <a:rPr lang="ru-RU" dirty="0" smtClean="0"/>
              <a:t> на котором представлены интерактивная карта промыслов и ремесел, а также систематизированная информация об особо ценных объектах народного творчества Владимирской области, промыслах и ремеслах, мастерах и народных коллективах;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/>
              <a:t> </a:t>
            </a:r>
            <a:r>
              <a:rPr lang="ru-RU" dirty="0" smtClean="0"/>
              <a:t>Поисковая  работа по выявлению мастеров владеющих различными видами прикладного творчества и пополнение информационного банка данных.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2856000" y="0"/>
            <a:ext cx="904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КАРТЫ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«Промыслы и ремесла Владимирской области 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конец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начало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XXI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в.в.»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245" t="8005" r="2018" b="6693"/>
          <a:stretch>
            <a:fillRect/>
          </a:stretch>
        </p:blipFill>
        <p:spPr bwMode="auto">
          <a:xfrm>
            <a:off x="201001" y="3656872"/>
            <a:ext cx="5445000" cy="301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7520" t="13911" r="16044" b="16535"/>
          <a:stretch>
            <a:fillRect/>
          </a:stretch>
        </p:blipFill>
        <p:spPr bwMode="auto">
          <a:xfrm>
            <a:off x="6726000" y="3654000"/>
            <a:ext cx="5220000" cy="307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>
            <a:off x="5736000" y="4959000"/>
            <a:ext cx="900000" cy="810000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760" t="15223" r="31176" b="11286"/>
          <a:stretch>
            <a:fillRect/>
          </a:stretch>
        </p:blipFill>
        <p:spPr bwMode="auto">
          <a:xfrm>
            <a:off x="1821000" y="2079000"/>
            <a:ext cx="3645000" cy="429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592" t="30315" r="30438" b="15223"/>
          <a:stretch>
            <a:fillRect/>
          </a:stretch>
        </p:blipFill>
        <p:spPr bwMode="auto">
          <a:xfrm>
            <a:off x="5916000" y="2304000"/>
            <a:ext cx="4995000" cy="373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1000" y="639000"/>
            <a:ext cx="10890000" cy="1200329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/>
              <a:t> </a:t>
            </a:r>
            <a:r>
              <a:rPr lang="ru-RU" sz="2400" dirty="0" smtClean="0"/>
              <a:t>Присвоение  лучшим  и известным мастерам  звания « Мастер декоративно – прикладного искусства, народных промыслов и ремесел Владимирской области».  </a:t>
            </a:r>
            <a:r>
              <a:rPr lang="ru-RU" sz="2400" b="1" dirty="0" smtClean="0">
                <a:solidFill>
                  <a:srgbClr val="C00000"/>
                </a:solidFill>
              </a:rPr>
              <a:t>Сегодня звания удостоены 48 человек</a:t>
            </a:r>
            <a:r>
              <a:rPr lang="ru-RU" sz="2400" dirty="0" smtClean="0"/>
              <a:t>.</a:t>
            </a:r>
            <a:endParaRPr lang="ru-RU" sz="2400" b="1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hatsApp Image 2021-06-04 at 11.21.2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6000" y="2259000"/>
            <a:ext cx="5699102" cy="421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3-10-08 календарь ОЦНТ 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000" y="1493999"/>
            <a:ext cx="3060000" cy="2038725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Белокаменная-резьба-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000" y="4059000"/>
            <a:ext cx="3060000" cy="2115243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56000" y="3294000"/>
            <a:ext cx="2970000" cy="69249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Arial" pitchFamily="34" charset="0"/>
                <a:cs typeface="Arial" pitchFamily="34" charset="0"/>
              </a:rPr>
              <a:t>Музыкальные инструменты «Владимирский рожок» - бренд Владимирской земли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6000" y="5904000"/>
            <a:ext cx="2970000" cy="3077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Белокаменная резьба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13-10-08 календарь ОЦНТ 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96000" y="1134000"/>
            <a:ext cx="3015000" cy="1717680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8481000" y="2529000"/>
            <a:ext cx="3486000" cy="33855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Кузнечные и гончарные изделия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8245273d03a16c17a8a317de095bdca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36000" y="2979000"/>
            <a:ext cx="1800000" cy="1665000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13-10-08 календарь ОЦНТ 0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81000" y="2934000"/>
            <a:ext cx="2029020" cy="1760175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8616000" y="4374000"/>
            <a:ext cx="3375000" cy="30777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Глиняная игрушка и народная кукла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13-10-08 календарь ОЦНТ 0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000" y="1224000"/>
            <a:ext cx="1669812" cy="1305000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3306000" y="2259000"/>
            <a:ext cx="1800000" cy="43088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latin typeface="Arial" pitchFamily="34" charset="0"/>
                <a:cs typeface="Arial" pitchFamily="34" charset="0"/>
              </a:rPr>
              <a:t>Плетение из природных материалов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13-10-08 календарь ОЦНТ 0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61000" y="1179000"/>
            <a:ext cx="1620000" cy="1321200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5151000" y="2259000"/>
            <a:ext cx="1575000" cy="43088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Резьба и роспись по дереву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IMG_47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71000" y="1224000"/>
            <a:ext cx="1755000" cy="1170000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6816000" y="2259000"/>
            <a:ext cx="1620000" cy="26161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Вышивка и ткачество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WhatsApp Image 2021-02-05 at 17.01.13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886000" y="4689000"/>
            <a:ext cx="2835000" cy="1584968"/>
          </a:xfrm>
          <a:prstGeom prst="ellipse">
            <a:avLst/>
          </a:prstGeom>
          <a:ln w="3175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8391000" y="6039000"/>
            <a:ext cx="3666000" cy="6001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Коллекция восстановленного русского народного костюма конца XIX начала ХХ веков Владимирской, Вологодской, Архангельской губерний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036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ОБЛАСТНАЯ ВЫСТАВКА 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«ТАЛАНТЫ ЗЕМЛИ ВЛАДИМИРСКОЙ»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156000" y="144000"/>
            <a:ext cx="6550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</a:t>
            </a:r>
            <a:endParaRPr lang="ru-RU" sz="6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4464567564354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15652">
            <a:off x="9013114" y="125968"/>
            <a:ext cx="3182139" cy="3208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00" y="1314000"/>
            <a:ext cx="8685000" cy="120032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Разработана интернет-рубрика </a:t>
            </a:r>
          </a:p>
          <a:p>
            <a:r>
              <a:rPr lang="ru-RU" sz="3600" dirty="0" smtClean="0"/>
              <a:t>«ИСТОРИЯ ИЗДЕЛИЯ ГЛАЗАМИ АВТОРА»</a:t>
            </a:r>
            <a:endParaRPr lang="ru-RU" sz="36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46000" y="1134000"/>
            <a:ext cx="6300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YouCut_20201012_14505084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716000" y="4194000"/>
            <a:ext cx="4234200" cy="2381738"/>
          </a:xfrm>
          <a:prstGeom prst="rect">
            <a:avLst/>
          </a:prstGeom>
        </p:spPr>
      </p:pic>
      <p:pic>
        <p:nvPicPr>
          <p:cNvPr id="9" name="YouCut_20200930_123422289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3936000" y="2664000"/>
            <a:ext cx="4275200" cy="240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000" y="3789000"/>
            <a:ext cx="3555000" cy="3693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Видео доступно к просмотру </a:t>
            </a:r>
            <a:endParaRPr lang="ru-RU" b="1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351000" y="3879000"/>
            <a:ext cx="315000" cy="225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391000" y="3789000"/>
            <a:ext cx="3555000" cy="3693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Видео доступно к просмотру </a:t>
            </a:r>
            <a:endParaRPr lang="ru-RU" b="1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11496000" y="3879000"/>
            <a:ext cx="315000" cy="225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86000" y="5094000"/>
            <a:ext cx="3555000" cy="3693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Видео доступно к просмотру </a:t>
            </a:r>
            <a:endParaRPr lang="ru-RU" b="1" dirty="0"/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7491000" y="5184000"/>
            <a:ext cx="315000" cy="225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YouCut_20201206_211430571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156000" y="4239000"/>
            <a:ext cx="4189200" cy="2356426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156000" y="144000"/>
            <a:ext cx="4847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</a:t>
            </a:r>
            <a:endParaRPr lang="ru-RU" sz="6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46000" y="1134000"/>
            <a:ext cx="4770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46000" y="1224000"/>
            <a:ext cx="9250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ДЛЯ ДЕТЕЙ, ВЗРОСЛЫХ И ТУРИСТИЧЕСКИХ ГРУПП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4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000" y="2214000"/>
            <a:ext cx="4522500" cy="30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47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6000" y="2214000"/>
            <a:ext cx="4513500" cy="300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4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6000" y="3744000"/>
            <a:ext cx="4333500" cy="2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000" y="189000"/>
            <a:ext cx="1161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ВИРТУАЛЬНАЯ ЭКСКУРСИЯ ПО ОБЛАСТНОЙ ВЫСТАВКЕ ДЕКОРАТИВНО-ПРИКЛАДНОГО ТВОРЧЕСТВА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«Таланты земли Владимирской» </a:t>
            </a:r>
            <a:endParaRPr lang="ru-RU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для нерезидентов (на 2-х языках)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ластная выставка декоративно-прикладного творчества Таланты земли Владимирской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316000" y="2478937"/>
            <a:ext cx="7785000" cy="4379063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15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6000" y="3384000"/>
            <a:ext cx="3600000" cy="2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7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1000" y="329400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7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000" y="3339000"/>
            <a:ext cx="3847500" cy="25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6000" y="189000"/>
            <a:ext cx="1205862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3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МЕЖНАЦИОНАЛЬНОГО СОТРУДНИЧЕСТВА</a:t>
            </a:r>
            <a:endParaRPr lang="ru-RU" sz="3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46000" y="999000"/>
            <a:ext cx="9585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56000" y="5454000"/>
            <a:ext cx="11790000" cy="115416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 национальных народных  костюмных комплексов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(мордовский, башкирский, татарский, еврейский, чеченский, армянский, </a:t>
            </a:r>
            <a:r>
              <a:rPr lang="ru-RU" sz="2300" dirty="0" err="1" smtClean="0">
                <a:latin typeface="Arial" pitchFamily="34" charset="0"/>
                <a:cs typeface="Arial" pitchFamily="34" charset="0"/>
              </a:rPr>
              <a:t>езидский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) для оформления выставочной экспозиции «Хоровод дружбы» в Доме народных мастеров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73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000" y="1044000"/>
            <a:ext cx="3847500" cy="25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74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6000" y="104400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15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6000" y="1044000"/>
            <a:ext cx="3690000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000" y="0"/>
            <a:ext cx="1183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ДНЕЙ РЕМЕСЕЛ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ГОРОДОВ </a:t>
            </a:r>
          </a:p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И РАЙОНОВ ОБЛАСТИ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46000" y="1269000"/>
            <a:ext cx="9585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36000" y="4554000"/>
            <a:ext cx="11250000" cy="181588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Пропаганда и популяризация традиционных и малоизвестных техник ремесла и рукоделия. Организация мини – выставок и ремесленных подворий. Презентация изделий мастеров и сувенирной продукции региона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8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000" y="1719000"/>
            <a:ext cx="3577500" cy="238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87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6000" y="1854000"/>
            <a:ext cx="3375000" cy="22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87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1000" y="1764000"/>
            <a:ext cx="3523500" cy="234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dRxH2FGkw0.jpg"/>
          <p:cNvPicPr>
            <a:picLocks noChangeAspect="1"/>
          </p:cNvPicPr>
          <p:nvPr/>
        </p:nvPicPr>
        <p:blipFill>
          <a:blip r:embed="rId2" cstate="print"/>
          <a:srcRect l="8738" t="11942" r="879" b="2100"/>
          <a:stretch>
            <a:fillRect/>
          </a:stretch>
        </p:blipFill>
        <p:spPr>
          <a:xfrm>
            <a:off x="7806000" y="2394000"/>
            <a:ext cx="3960000" cy="2819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6000" y="0"/>
            <a:ext cx="1183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УЧЕБНЫХ МЕРОПРИЯТИЙ</a:t>
            </a:r>
            <a:endParaRPr lang="ru-RU" sz="4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46000" y="864000"/>
            <a:ext cx="9585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01000" y="999000"/>
            <a:ext cx="11835000" cy="13234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семинары-практикумы, творческие лаборатории по таким темам, как: «Народные ремесла Владимирской области», «Русская народная керамика и игрушка», «Роспись по дереву», «Лоскутное шитье», «Вышивка Владимирскими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верхошвами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», «Русские народные украшения. Традиционные техники изготовления», «Русский народный костюм. Возвращение традиций» и др.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0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00" y="2394000"/>
            <a:ext cx="3847500" cy="256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MWX5b7EFj5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6000" y="2394000"/>
            <a:ext cx="3487265" cy="26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8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6000" y="4359000"/>
            <a:ext cx="3748500" cy="249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54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6000" y="4374000"/>
            <a:ext cx="3726000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000" y="0"/>
            <a:ext cx="1183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ОБУЧЕНИЕ ОСНОВАМ РАЗЛИЧНЫХ ВИДОВ РЕМЕСЕЛ И РУКОДЕЛИЯ 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МАСТЕР-КЛАССАХ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46000" y="1179000"/>
            <a:ext cx="10710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IMG_5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000" y="1449000"/>
            <a:ext cx="4995000" cy="33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0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4500" y="1449000"/>
            <a:ext cx="4995000" cy="33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33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6000" y="3699000"/>
            <a:ext cx="4738500" cy="315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мыслы 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000" y="369000"/>
            <a:ext cx="8010479" cy="601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ромыслы 33.jpg"/>
          <p:cNvPicPr>
            <a:picLocks noChangeAspect="1"/>
          </p:cNvPicPr>
          <p:nvPr/>
        </p:nvPicPr>
        <p:blipFill>
          <a:blip r:embed="rId2" cstate="print"/>
          <a:srcRect l="3346" t="69659" r="62094" b="3605"/>
          <a:stretch>
            <a:fillRect/>
          </a:stretch>
        </p:blipFill>
        <p:spPr>
          <a:xfrm>
            <a:off x="8391000" y="2079000"/>
            <a:ext cx="3637748" cy="2113500"/>
          </a:xfrm>
          <a:prstGeom prst="rect">
            <a:avLst/>
          </a:prstGeom>
          <a:ln w="381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000" y="189000"/>
            <a:ext cx="1183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ОНЛАЙН 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МАСТЕР-КЛАССЫ В ПРЯМОМ ЭФИРЕ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Screenshot_20210707-151849_Instagram.jpg"/>
          <p:cNvPicPr>
            <a:picLocks noChangeAspect="1"/>
          </p:cNvPicPr>
          <p:nvPr/>
        </p:nvPicPr>
        <p:blipFill>
          <a:blip r:embed="rId2" cstate="print"/>
          <a:srcRect t="4724" b="16536"/>
          <a:stretch>
            <a:fillRect/>
          </a:stretch>
        </p:blipFill>
        <p:spPr>
          <a:xfrm>
            <a:off x="4611000" y="1089000"/>
            <a:ext cx="3165231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Screenshot_20210708-151309_Instagram.jpg"/>
          <p:cNvPicPr>
            <a:picLocks noChangeAspect="1"/>
          </p:cNvPicPr>
          <p:nvPr/>
        </p:nvPicPr>
        <p:blipFill>
          <a:blip r:embed="rId3" cstate="print"/>
          <a:srcRect t="5818" b="14129"/>
          <a:stretch>
            <a:fillRect/>
          </a:stretch>
        </p:blipFill>
        <p:spPr>
          <a:xfrm>
            <a:off x="8371945" y="1089000"/>
            <a:ext cx="3139286" cy="54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Screenshot_20210721-143746_Instagram.jpg"/>
          <p:cNvPicPr>
            <a:picLocks noChangeAspect="1"/>
          </p:cNvPicPr>
          <p:nvPr/>
        </p:nvPicPr>
        <p:blipFill>
          <a:blip r:embed="rId4" cstate="print"/>
          <a:srcRect t="5599" b="22878"/>
          <a:stretch>
            <a:fillRect/>
          </a:stretch>
        </p:blipFill>
        <p:spPr>
          <a:xfrm>
            <a:off x="381000" y="1043999"/>
            <a:ext cx="3465000" cy="536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336000" y="864000"/>
            <a:ext cx="10710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000" y="0"/>
            <a:ext cx="12036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УЧАСТИЕ В </a:t>
            </a:r>
            <a:r>
              <a:rPr lang="ru-RU" sz="3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ФЕСТИВАЛЯХ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3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КОНКУРСАХ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НАРОДНОГО ТВОРЧЕСТВА, РЕМЕСЛЕННЫХ </a:t>
            </a:r>
            <a:r>
              <a:rPr lang="ru-RU" sz="3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ЯРМАРКАХ</a:t>
            </a:r>
            <a:endParaRPr lang="ru-RU" sz="3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46000" y="1179000"/>
            <a:ext cx="9585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6000" y="1584000"/>
            <a:ext cx="7605000" cy="4693593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 Всероссийский  конкурс народных  мастеров декоративно-прикладного искусства «Русь мастеровая» (г. Москва, г. Чебоксары Чувашия)</a:t>
            </a:r>
          </a:p>
          <a:p>
            <a:pPr>
              <a:buFont typeface="Wingdings" pitchFamily="2" charset="2"/>
              <a:buChar char="ü"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Всероссийский фестиваль народного творчества «Лоскутная мозаика России» (г. Иваново)</a:t>
            </a:r>
          </a:p>
          <a:p>
            <a:pPr>
              <a:buFont typeface="Wingdings" pitchFamily="2" charset="2"/>
              <a:buChar char="ü"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 Межрегиональный фестиваль народного творчества и ремесел «Золотое кольцо России» (Владимирская область)</a:t>
            </a:r>
          </a:p>
          <a:p>
            <a:pPr>
              <a:buFont typeface="Wingdings" pitchFamily="2" charset="2"/>
              <a:buChar char="ü"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 Межрегиональный фестиваль народной музыки и ремесел «На Муромской дорожке»</a:t>
            </a:r>
          </a:p>
          <a:p>
            <a:pPr>
              <a:buFont typeface="Wingdings" pitchFamily="2" charset="2"/>
              <a:buChar char="ü"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 Ремесленная ярмарка «Мастеровой двор» в рамках  Всероссийского праздника «День семьи, любви и верности» (о. Муром) и др.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WhatsApp Image 2021-08-22 at 11.42.39.jpeg"/>
          <p:cNvPicPr>
            <a:picLocks noChangeAspect="1"/>
          </p:cNvPicPr>
          <p:nvPr/>
        </p:nvPicPr>
        <p:blipFill>
          <a:blip r:embed="rId2" cstate="print"/>
          <a:srcRect t="9974" r="8791" b="13911"/>
          <a:stretch>
            <a:fillRect/>
          </a:stretch>
        </p:blipFill>
        <p:spPr>
          <a:xfrm>
            <a:off x="7986000" y="1539000"/>
            <a:ext cx="3956333" cy="246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WhatsApp Image 2021-08-22 at 11.42.56 (1).jpeg"/>
          <p:cNvPicPr>
            <a:picLocks noChangeAspect="1"/>
          </p:cNvPicPr>
          <p:nvPr/>
        </p:nvPicPr>
        <p:blipFill>
          <a:blip r:embed="rId3" cstate="print"/>
          <a:srcRect t="7349" r="7677" b="10630"/>
          <a:stretch>
            <a:fillRect/>
          </a:stretch>
        </p:blipFill>
        <p:spPr>
          <a:xfrm>
            <a:off x="8072304" y="4072848"/>
            <a:ext cx="3828770" cy="255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00" y="234000"/>
            <a:ext cx="122850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 smtClean="0">
                <a:latin typeface="Arial" pitchFamily="34" charset="0"/>
                <a:cs typeface="Arial" pitchFamily="34" charset="0"/>
              </a:rPr>
              <a:t>УЧАСТИЕ В УЧЕБНЫХ МЕРОПРИЯТИЯХ </a:t>
            </a:r>
          </a:p>
          <a:p>
            <a:r>
              <a:rPr lang="ru-RU" sz="3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МЕЖДУНАРОДНОГО, ВСЕРОССИЙСКОГО, МЕЖРЕГИОНАЛЬНОГО УРОВНЯ</a:t>
            </a:r>
            <a:endParaRPr lang="ru-RU" sz="31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000" y="1854000"/>
            <a:ext cx="7470000" cy="89255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Международный фестиваль народного творчества «Золотое кольцо»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3434.JPG"/>
          <p:cNvPicPr>
            <a:picLocks noChangeAspect="1"/>
          </p:cNvPicPr>
          <p:nvPr/>
        </p:nvPicPr>
        <p:blipFill>
          <a:blip r:embed="rId2" cstate="print"/>
          <a:srcRect t="8005"/>
          <a:stretch>
            <a:fillRect/>
          </a:stretch>
        </p:blipFill>
        <p:spPr>
          <a:xfrm>
            <a:off x="8661000" y="1269000"/>
            <a:ext cx="3209546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1000" y="3114000"/>
            <a:ext cx="7470000" cy="1569660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Межрегиональный семинар (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вебинар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 «Методика работы с ОНКН Владимирской области в контексте формирования единых реестров ОНКН регионов ЦФО России»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sun9-53.userapi.com/impg/0flIjZawTi5oUr6WPYTQpp9VarD9Pkpa2y7MNA/MxtY_b-h8D4.jpg?size=1600x1197&amp;quality=96&amp;sign=f5abe0278f3cc2b95ea04059cd8cb231&amp;type=album"/>
          <p:cNvPicPr>
            <a:picLocks noChangeAspect="1" noChangeArrowheads="1"/>
          </p:cNvPicPr>
          <p:nvPr/>
        </p:nvPicPr>
        <p:blipFill>
          <a:blip r:embed="rId3" cstate="print"/>
          <a:srcRect t="9152" b="7833"/>
          <a:stretch>
            <a:fillRect/>
          </a:stretch>
        </p:blipFill>
        <p:spPr bwMode="auto">
          <a:xfrm>
            <a:off x="8706000" y="3204000"/>
            <a:ext cx="3093558" cy="175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91000" y="5094000"/>
            <a:ext cx="7470000" cy="120032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Круглый стол «Россия многонациональная» в рамках Межрегионального фестиваля-конкурса «Троицкие обереги – 2021»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xn--j1agjv.xn--p1ai/upload/resize_cache/iblock/dd9/670_450_0/DSC0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6000" y="4959000"/>
            <a:ext cx="3047075" cy="17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000" y="234000"/>
            <a:ext cx="1228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ПРЕДЛАГАЕМ ВАМ ПРОГУЛЯТЬСЯ </a:t>
            </a: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ДОМУ НАРОДНЫХ МАСТЕРОВ ИМ. Е.Н. МАСЛОВОЙ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601000" y="1314000"/>
            <a:ext cx="1125000" cy="585000"/>
          </a:xfrm>
          <a:prstGeom prst="downArrow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Приглашаем в обновлённую экспозицию Дома народных мастеров им. Е.Н.Масловой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46000" y="1944000"/>
            <a:ext cx="8370000" cy="4708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9EA0FF-2653-43FA-BFB9-D62B8DAA423B}"/>
              </a:ext>
            </a:extLst>
          </p:cNvPr>
          <p:cNvSpPr/>
          <p:nvPr/>
        </p:nvSpPr>
        <p:spPr>
          <a:xfrm>
            <a:off x="0" y="1449000"/>
            <a:ext cx="12192000" cy="3645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74000">
                <a:schemeClr val="accent5">
                  <a:lumMod val="60000"/>
                  <a:lumOff val="40000"/>
                </a:schemeClr>
              </a:gs>
              <a:gs pos="83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406000" y="2259000"/>
            <a:ext cx="954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Государственное автономное учреждение культуры Владимирской области «Областной Центр народного творчества»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ЛОГОТИП ОЦН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9000" y="2484000"/>
            <a:ext cx="4758612" cy="20340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212564" y="387374"/>
            <a:ext cx="1088182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</a:t>
            </a:r>
            <a:r>
              <a:rPr lang="ru-RU" sz="4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</a:p>
          <a:p>
            <a:r>
              <a:rPr lang="ru-RU" sz="3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(передача навыков мастерства молодому поколению)</a:t>
            </a:r>
            <a:endParaRPr lang="ru-RU" sz="32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1000" y="2394000"/>
            <a:ext cx="5850000" cy="2246769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/>
              <a:t> Перспектива объединения более 4000 мастеров и ремесленников Владимирской области – открытие Дома народных мастеров (август, 2013 год)</a:t>
            </a:r>
            <a:endParaRPr lang="ru-RU" sz="28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91000" y="1134000"/>
            <a:ext cx="4140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Диаграмма 6"/>
          <p:cNvGraphicFramePr/>
          <p:nvPr/>
        </p:nvGraphicFramePr>
        <p:xfrm>
          <a:off x="336000" y="1539000"/>
          <a:ext cx="6570000" cy="5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000" y="1449000"/>
            <a:ext cx="1125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возрождение, сохранение и развитие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традиционных форм народного прикладного творчества.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201000" y="279000"/>
            <a:ext cx="8780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ru-RU" sz="6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336000" y="1314000"/>
            <a:ext cx="8370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13-10-08 календарь ОЦНТ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000" y="2720436"/>
            <a:ext cx="5850000" cy="389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7" name="Рисунок 6" descr="13-10-08 календарь ОЦНТ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1000" y="2664000"/>
            <a:ext cx="6051000" cy="403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201000" y="279000"/>
            <a:ext cx="9944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ДЕЯТЕЛЬНОСТИ:</a:t>
            </a:r>
            <a:endParaRPr lang="ru-RU" sz="6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336000" y="1314000"/>
            <a:ext cx="9405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381000" y="1809000"/>
            <a:ext cx="1170000" cy="112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1000" y="1854000"/>
            <a:ext cx="103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поиск новых механизмов  содействия  возрождению, сохранению и развитию исторически сложившихся традиционных  художественных промыслов и ремесел Владимирской области</a:t>
            </a:r>
            <a:endParaRPr lang="ru-RU" sz="2400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343" t="39501" r="49631" b="35564"/>
          <a:stretch>
            <a:fillRect/>
          </a:stretch>
        </p:blipFill>
        <p:spPr bwMode="auto">
          <a:xfrm>
            <a:off x="1551000" y="3114000"/>
            <a:ext cx="3060000" cy="28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16000" y="5994000"/>
            <a:ext cx="33300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err="1" smtClean="0"/>
              <a:t>Онлайн-выставка</a:t>
            </a:r>
            <a:r>
              <a:rPr lang="ru-RU" sz="1600" dirty="0" smtClean="0"/>
              <a:t> для нерезидентов с субтитрами на английском языке</a:t>
            </a:r>
            <a:endParaRPr lang="ru-RU" sz="1600" dirty="0"/>
          </a:p>
        </p:txBody>
      </p:sp>
      <p:pic>
        <p:nvPicPr>
          <p:cNvPr id="9" name="Рисунок 8" descr="IMG_04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6000" y="3339000"/>
            <a:ext cx="4275000" cy="25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1000" y="5994000"/>
            <a:ext cx="463500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Выставки, показательные мастер-классы на Днях города и на </a:t>
            </a:r>
            <a:r>
              <a:rPr lang="ru-RU" sz="1600" dirty="0" err="1" smtClean="0"/>
              <a:t>общегородских\областных</a:t>
            </a:r>
            <a:r>
              <a:rPr lang="ru-RU" sz="1600" dirty="0" smtClean="0"/>
              <a:t> праздниках</a:t>
            </a:r>
            <a:endParaRPr lang="ru-RU" sz="1600" dirty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156000" y="0"/>
            <a:ext cx="9944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ДЕЯТЕЛЬНОСТИ:</a:t>
            </a:r>
            <a:endParaRPr lang="ru-RU" sz="6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91000" y="1044000"/>
            <a:ext cx="9405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246000" y="1179000"/>
            <a:ext cx="1125000" cy="103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71000" y="1314000"/>
            <a:ext cx="103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обеспечение преемственности и  передачи уникального мастерства умельцев через инновационные формы общения и обучения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236000" y="6129000"/>
            <a:ext cx="976500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Мастер-классы для детей и молодежи в </a:t>
            </a:r>
            <a:r>
              <a:rPr lang="ru-RU" sz="2400" dirty="0" err="1" smtClean="0"/>
              <a:t>онлайн</a:t>
            </a:r>
            <a:r>
              <a:rPr lang="ru-RU" sz="2400" dirty="0" smtClean="0"/>
              <a:t> и </a:t>
            </a:r>
            <a:r>
              <a:rPr lang="ru-RU" sz="2400" dirty="0" err="1" smtClean="0"/>
              <a:t>офлайн</a:t>
            </a:r>
            <a:r>
              <a:rPr lang="ru-RU" sz="2400" dirty="0" smtClean="0"/>
              <a:t> форматах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580" t="30971" r="7882" b="42782"/>
          <a:stretch>
            <a:fillRect/>
          </a:stretch>
        </p:blipFill>
        <p:spPr bwMode="auto">
          <a:xfrm>
            <a:off x="1281000" y="2079000"/>
            <a:ext cx="9495001" cy="19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4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6000" y="4059000"/>
            <a:ext cx="2835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4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1000" y="4104000"/>
            <a:ext cx="2835000" cy="18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5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1000" y="4059000"/>
            <a:ext cx="2925000" cy="19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156000" y="0"/>
            <a:ext cx="99445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ДЕЯТЕЛЬНОСТИ:</a:t>
            </a:r>
            <a:endParaRPr lang="ru-RU" sz="6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DC358CB-1391-438B-91D6-17AC690853EA}"/>
              </a:ext>
            </a:extLst>
          </p:cNvPr>
          <p:cNvCxnSpPr/>
          <p:nvPr/>
        </p:nvCxnSpPr>
        <p:spPr>
          <a:xfrm flipV="1">
            <a:off x="291000" y="1044000"/>
            <a:ext cx="9405000" cy="17400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246000" y="1179000"/>
            <a:ext cx="1125000" cy="10350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71000" y="1314000"/>
            <a:ext cx="103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проведение культурно-просветительских мероприятия на базе Дома народных мастеров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236000" y="5634000"/>
            <a:ext cx="97650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Семинары-практикумы, творческие лаборатории, культурно-просветительские акции по декоративно-прикладному творчеству</a:t>
            </a:r>
            <a:endParaRPr lang="ru-RU" sz="2400" dirty="0"/>
          </a:p>
        </p:txBody>
      </p:sp>
      <p:pic>
        <p:nvPicPr>
          <p:cNvPr id="14" name="Рисунок 13" descr="IMG_0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000" y="2664000"/>
            <a:ext cx="3915000" cy="26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IMG_0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6000" y="2664000"/>
            <a:ext cx="3879000" cy="25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IMG_5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1000" y="2664000"/>
            <a:ext cx="3891000" cy="25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3039C-8666-4CC8-9B71-DA0FD7EE66ED}"/>
              </a:ext>
            </a:extLst>
          </p:cNvPr>
          <p:cNvSpPr txBox="1"/>
          <p:nvPr/>
        </p:nvSpPr>
        <p:spPr>
          <a:xfrm>
            <a:off x="-1" y="0"/>
            <a:ext cx="12192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ДЕКОРАТИВНО-ПРИКЛАДНОГО ТВОРЧЕСТВА, ХУДОЖСТВЕННЫХ ПРОМЫСЛОВ И РЕМЕСЕЛ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НЕМАТЕРИАЛЬНОГО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КУЛЬТУРНОГО НАСЛЕДИЯ</a:t>
            </a:r>
            <a:endParaRPr lang="ru-RU" sz="4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onmck.ru/upload/iblock/943/943a64eb26747510d4fa512b75315e9b.JPG"/>
          <p:cNvPicPr>
            <a:picLocks noChangeAspect="1" noChangeArrowheads="1"/>
          </p:cNvPicPr>
          <p:nvPr/>
        </p:nvPicPr>
        <p:blipFill>
          <a:blip r:embed="rId2" cstate="print"/>
          <a:srcRect r="54707"/>
          <a:stretch>
            <a:fillRect/>
          </a:stretch>
        </p:blipFill>
        <p:spPr bwMode="auto">
          <a:xfrm>
            <a:off x="111000" y="1754597"/>
            <a:ext cx="3195000" cy="495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722" r="12721"/>
          <a:stretch>
            <a:fillRect/>
          </a:stretch>
        </p:blipFill>
        <p:spPr bwMode="auto">
          <a:xfrm>
            <a:off x="4970305" y="1764001"/>
            <a:ext cx="7086695" cy="50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 вправо 5"/>
          <p:cNvSpPr/>
          <p:nvPr/>
        </p:nvSpPr>
        <p:spPr>
          <a:xfrm>
            <a:off x="3621000" y="3609000"/>
            <a:ext cx="1215000" cy="9000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99893">
            <a:off x="3790153" y="3672159"/>
            <a:ext cx="3499589" cy="196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970" t="4724" r="9400" b="7349"/>
          <a:stretch>
            <a:fillRect/>
          </a:stretch>
        </p:blipFill>
        <p:spPr bwMode="auto">
          <a:xfrm>
            <a:off x="6996000" y="594000"/>
            <a:ext cx="4500000" cy="26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1000" y="189000"/>
            <a:ext cx="4720702" cy="1200329"/>
          </a:xfrm>
          <a:prstGeom prst="rect">
            <a:avLst/>
          </a:prstGeom>
          <a:solidFill>
            <a:srgbClr val="C00000"/>
          </a:solidFill>
          <a:ln w="38100">
            <a:solidFill>
              <a:srgbClr val="FFCC6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Официальный сайт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4000" b="1" dirty="0" smtClean="0">
                <a:solidFill>
                  <a:srgbClr val="FFCC66"/>
                </a:solidFill>
              </a:rPr>
              <a:t>www.ocnt33.ru</a:t>
            </a:r>
            <a:endParaRPr lang="ru-RU" sz="2400" b="1" dirty="0">
              <a:solidFill>
                <a:srgbClr val="FFCC66"/>
              </a:solidFill>
            </a:endParaRPr>
          </a:p>
        </p:txBody>
      </p:sp>
      <p:pic>
        <p:nvPicPr>
          <p:cNvPr id="3" name="Рисунок 2" descr="skachat-telegramm-na-noutbuk-besplatn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6000" y="0"/>
            <a:ext cx="6894448" cy="4824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000" y="1719000"/>
            <a:ext cx="643500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25 ОБЪЕКТОВ </a:t>
            </a:r>
            <a:r>
              <a:rPr lang="ru-RU" sz="2800" dirty="0" smtClean="0"/>
              <a:t>НЕМАТЕРИАЛЬНОГО КУЛЬТУРНОГО НАСЛЕДИЯ РАЗМЕЩЕНЫ НА САЙТЕ </a:t>
            </a:r>
            <a:r>
              <a:rPr lang="ru-RU" sz="2800" dirty="0" smtClean="0">
                <a:solidFill>
                  <a:srgbClr val="C00000"/>
                </a:solidFill>
              </a:rPr>
              <a:t>В РАЗДЕЛЕ «НАСЛЕДИЕ» </a:t>
            </a:r>
            <a:r>
              <a:rPr lang="ru-RU" sz="2800" dirty="0" smtClean="0"/>
              <a:t>И ОТКРЫТЫ ДЛЯ ДОСТУПА ПОСЕТИТЕЛЕЙ.</a:t>
            </a:r>
            <a:endParaRPr lang="ru-RU" sz="2800" dirty="0"/>
          </a:p>
        </p:txBody>
      </p:sp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1000" y="4554000"/>
            <a:ext cx="3722667" cy="20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6000" y="4824000"/>
            <a:ext cx="3291000" cy="185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51897">
            <a:off x="70916" y="3695982"/>
            <a:ext cx="3736608" cy="210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28048">
            <a:off x="-25401" y="5210069"/>
            <a:ext cx="2625000" cy="147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70306">
            <a:off x="2671198" y="4792026"/>
            <a:ext cx="3233212" cy="181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6134</TotalTime>
  <Words>712</Words>
  <Application>Microsoft Office PowerPoint</Application>
  <PresentationFormat>Широкоэкранный</PresentationFormat>
  <Paragraphs>72</Paragraphs>
  <Slides>24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Пользователь</cp:lastModifiedBy>
  <cp:revision>146</cp:revision>
  <dcterms:created xsi:type="dcterms:W3CDTF">2020-02-14T16:57:01Z</dcterms:created>
  <dcterms:modified xsi:type="dcterms:W3CDTF">2021-11-26T04:24:03Z</dcterms:modified>
</cp:coreProperties>
</file>