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sldIdLst>
    <p:sldId id="256" r:id="rId2"/>
    <p:sldId id="261" r:id="rId3"/>
    <p:sldId id="258" r:id="rId4"/>
    <p:sldId id="262" r:id="rId5"/>
    <p:sldId id="263" r:id="rId6"/>
    <p:sldId id="264" r:id="rId7"/>
    <p:sldId id="265" r:id="rId8"/>
    <p:sldId id="269" r:id="rId9"/>
    <p:sldId id="270" r:id="rId10"/>
    <p:sldId id="266" r:id="rId11"/>
    <p:sldId id="267" r:id="rId12"/>
    <p:sldId id="271" r:id="rId13"/>
    <p:sldId id="275" r:id="rId14"/>
    <p:sldId id="272" r:id="rId15"/>
    <p:sldId id="273" r:id="rId16"/>
    <p:sldId id="274" r:id="rId17"/>
    <p:sldId id="277" r:id="rId18"/>
    <p:sldId id="280" r:id="rId19"/>
    <p:sldId id="276" r:id="rId20"/>
    <p:sldId id="278" r:id="rId21"/>
    <p:sldId id="279" r:id="rId22"/>
    <p:sldId id="281" r:id="rId23"/>
    <p:sldId id="283" r:id="rId24"/>
    <p:sldId id="282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ED50-6A7C-42E2-B288-202FCD5D2F7B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D2F7-214A-437C-8E6F-EF1347A7FA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349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ED50-6A7C-42E2-B288-202FCD5D2F7B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D2F7-214A-437C-8E6F-EF1347A7FA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302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ED50-6A7C-42E2-B288-202FCD5D2F7B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D2F7-214A-437C-8E6F-EF1347A7FA0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3672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ED50-6A7C-42E2-B288-202FCD5D2F7B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D2F7-214A-437C-8E6F-EF1347A7FA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179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ED50-6A7C-42E2-B288-202FCD5D2F7B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D2F7-214A-437C-8E6F-EF1347A7FA0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6835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ED50-6A7C-42E2-B288-202FCD5D2F7B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D2F7-214A-437C-8E6F-EF1347A7FA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739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ED50-6A7C-42E2-B288-202FCD5D2F7B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D2F7-214A-437C-8E6F-EF1347A7FA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738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ED50-6A7C-42E2-B288-202FCD5D2F7B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D2F7-214A-437C-8E6F-EF1347A7FA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974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ED50-6A7C-42E2-B288-202FCD5D2F7B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D2F7-214A-437C-8E6F-EF1347A7FA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901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ED50-6A7C-42E2-B288-202FCD5D2F7B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D2F7-214A-437C-8E6F-EF1347A7FA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217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ED50-6A7C-42E2-B288-202FCD5D2F7B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D2F7-214A-437C-8E6F-EF1347A7FA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71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ED50-6A7C-42E2-B288-202FCD5D2F7B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D2F7-214A-437C-8E6F-EF1347A7FA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190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ED50-6A7C-42E2-B288-202FCD5D2F7B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D2F7-214A-437C-8E6F-EF1347A7FA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108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ED50-6A7C-42E2-B288-202FCD5D2F7B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D2F7-214A-437C-8E6F-EF1347A7FA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83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ED50-6A7C-42E2-B288-202FCD5D2F7B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D2F7-214A-437C-8E6F-EF1347A7FA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96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ED50-6A7C-42E2-B288-202FCD5D2F7B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D2F7-214A-437C-8E6F-EF1347A7FA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167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DED50-6A7C-42E2-B288-202FCD5D2F7B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700D2F7-214A-437C-8E6F-EF1347A7FA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65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07066" y="2404533"/>
            <a:ext cx="8465069" cy="3763353"/>
          </a:xfrm>
        </p:spPr>
        <p:txBody>
          <a:bodyPr/>
          <a:lstStyle/>
          <a:p>
            <a:r>
              <a:rPr lang="ru-RU" b="1" dirty="0"/>
              <a:t>Межрегиональный </a:t>
            </a:r>
            <a:r>
              <a:rPr lang="ru-RU" b="1" dirty="0" smtClean="0"/>
              <a:t>фестиваль </a:t>
            </a:r>
            <a:r>
              <a:rPr lang="ru-RU" b="1" dirty="0"/>
              <a:t>традиционных игр народов Татарстана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«</a:t>
            </a:r>
            <a:r>
              <a:rPr lang="en-US" b="1" dirty="0"/>
              <a:t>Uen Fest</a:t>
            </a:r>
            <a:r>
              <a:rPr lang="ru-RU" b="1" dirty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80304" y="6323527"/>
            <a:ext cx="5811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/>
                </a:solidFill>
              </a:rPr>
              <a:t>Учреждение: </a:t>
            </a:r>
            <a:r>
              <a:rPr lang="ru-RU" dirty="0">
                <a:solidFill>
                  <a:schemeClr val="accent6"/>
                </a:solidFill>
              </a:rPr>
              <a:t>ГБУ «</a:t>
            </a:r>
            <a:r>
              <a:rPr lang="ru-RU" dirty="0" err="1">
                <a:solidFill>
                  <a:schemeClr val="accent6"/>
                </a:solidFill>
              </a:rPr>
              <a:t>Таткультресурсцентр</a:t>
            </a:r>
            <a:r>
              <a:rPr lang="ru-RU" dirty="0" smtClean="0">
                <a:solidFill>
                  <a:schemeClr val="accent6"/>
                </a:solidFill>
              </a:rPr>
              <a:t>» (</a:t>
            </a:r>
            <a:r>
              <a:rPr lang="ru-RU" dirty="0" err="1" smtClean="0">
                <a:solidFill>
                  <a:schemeClr val="accent6"/>
                </a:solidFill>
              </a:rPr>
              <a:t>г.Казань</a:t>
            </a:r>
            <a:r>
              <a:rPr lang="ru-RU" dirty="0" smtClean="0">
                <a:solidFill>
                  <a:schemeClr val="accent6"/>
                </a:solidFill>
              </a:rPr>
              <a:t>)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490" y="0"/>
            <a:ext cx="2586801" cy="183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274" y="0"/>
            <a:ext cx="103074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4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3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7365" y="46387"/>
            <a:ext cx="8628607" cy="1096899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6"/>
                </a:solidFill>
              </a:rPr>
              <a:t>2) проводится </a:t>
            </a:r>
            <a:r>
              <a:rPr lang="ru-RU" sz="2400" dirty="0">
                <a:solidFill>
                  <a:schemeClr val="accent6"/>
                </a:solidFill>
              </a:rPr>
              <a:t>Межрегиональный фестиваль традиционных игр народов Татарстана «</a:t>
            </a:r>
            <a:r>
              <a:rPr lang="en-US" sz="2400" dirty="0">
                <a:solidFill>
                  <a:schemeClr val="accent6"/>
                </a:solidFill>
              </a:rPr>
              <a:t>Uen Fest</a:t>
            </a:r>
            <a:r>
              <a:rPr lang="ru-RU" sz="2400" dirty="0">
                <a:solidFill>
                  <a:schemeClr val="accent6"/>
                </a:solidFill>
              </a:rPr>
              <a:t>».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365" y="1143286"/>
            <a:ext cx="8564451" cy="571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4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829" y="0"/>
            <a:ext cx="10277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4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6001" y="161413"/>
            <a:ext cx="8697551" cy="1096899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В рамках фестиваля проводится детский конкурс на презентацию традиционных народных игр.  </a:t>
            </a:r>
          </a:p>
          <a:p>
            <a:pPr algn="l"/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853" y="976972"/>
            <a:ext cx="8813700" cy="588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72" y="0"/>
            <a:ext cx="10277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6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72" y="0"/>
            <a:ext cx="10277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3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72" y="0"/>
            <a:ext cx="10277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9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72" y="0"/>
            <a:ext cx="10277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4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3153" y="223207"/>
            <a:ext cx="5225218" cy="4314423"/>
          </a:xfrm>
        </p:spPr>
        <p:txBody>
          <a:bodyPr>
            <a:noAutofit/>
          </a:bodyPr>
          <a:lstStyle/>
          <a:p>
            <a:pPr algn="l"/>
            <a:r>
              <a:rPr lang="ru-RU" sz="2800" dirty="0"/>
              <a:t>В народной педагогике игра всегда рассматривалась как одно из важнейших средств развития, воспитания, оздоровления и физического укрепления подрастающего </a:t>
            </a:r>
            <a:r>
              <a:rPr lang="ru-RU" sz="2800" dirty="0" smtClean="0"/>
              <a:t>поколения.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8371" y="12879"/>
            <a:ext cx="6256179" cy="41744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973" y="3371422"/>
            <a:ext cx="5225218" cy="34865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808371" y="4537630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8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Игра является средством</a:t>
            </a:r>
            <a:r>
              <a:rPr lang="ru-RU" sz="2800" dirty="0">
                <a:solidFill>
                  <a:prstClr val="black">
                    <a:lumMod val="50000"/>
                    <a:lumOff val="50000"/>
                  </a:prstClr>
                </a:solidFill>
              </a:rPr>
              <a:t>, которое разносторонне и комплексно влияет на развитие физической культуры детей и молодежи. </a:t>
            </a:r>
          </a:p>
        </p:txBody>
      </p:sp>
    </p:spTree>
    <p:extLst>
      <p:ext uri="{BB962C8B-B14F-4D97-AF65-F5344CB8AC3E}">
        <p14:creationId xmlns:p14="http://schemas.microsoft.com/office/powerpoint/2010/main" val="51039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79" y="253726"/>
            <a:ext cx="6192541" cy="3115556"/>
          </a:xfrm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chemeClr val="accent5"/>
                </a:solidFill>
              </a:rPr>
              <a:t>Фестиваль «Uen Fest» («Уен фест») </a:t>
            </a:r>
            <a:r>
              <a:rPr lang="ru-RU" sz="2400" dirty="0"/>
              <a:t>– это масштабный проект, который проводится в целях приобщения детей к национальной </a:t>
            </a:r>
            <a:r>
              <a:rPr lang="ru-RU" sz="2400" dirty="0" smtClean="0"/>
              <a:t>культуре </a:t>
            </a:r>
            <a:r>
              <a:rPr lang="ru-RU" sz="2400" dirty="0"/>
              <a:t>посредством изучения </a:t>
            </a:r>
            <a:r>
              <a:rPr lang="ru-RU" sz="2400" dirty="0" smtClean="0"/>
              <a:t>традиционных </a:t>
            </a:r>
            <a:r>
              <a:rPr lang="ru-RU" sz="2400" dirty="0"/>
              <a:t>народных игр, обрядов и </a:t>
            </a:r>
            <a:r>
              <a:rPr lang="ru-RU" sz="2400" dirty="0" smtClean="0"/>
              <a:t>обычаев.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707" y="0"/>
            <a:ext cx="6100293" cy="4070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91" y="2794715"/>
            <a:ext cx="6089510" cy="406328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653120" y="4254218"/>
            <a:ext cx="40749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И</a:t>
            </a:r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гры важны в </a:t>
            </a:r>
            <a:r>
              <a:rPr lang="ru-RU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воспитательном процессе подрастающего поколения и укрепления единства многонационального </a:t>
            </a:r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народа. 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8338" y="141177"/>
            <a:ext cx="8783392" cy="2298452"/>
          </a:xfrm>
        </p:spPr>
        <p:txBody>
          <a:bodyPr>
            <a:noAutofit/>
          </a:bodyPr>
          <a:lstStyle/>
          <a:p>
            <a:pPr algn="l"/>
            <a:r>
              <a:rPr lang="ru-RU" sz="2400" dirty="0"/>
              <a:t>Все это богатство форм существования народной игры постепенно уходит, поэтому сейчас очень важным аспектом в работе с молодым поколением является поиск формы освоения традиционной игры, которые были бы популярны в современной молодежной среде.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3825" y="2083215"/>
            <a:ext cx="6538175" cy="43626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77511"/>
            <a:ext cx="5965426" cy="398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9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8431" y="1944710"/>
            <a:ext cx="7766936" cy="2115951"/>
          </a:xfrm>
        </p:spPr>
        <p:txBody>
          <a:bodyPr/>
          <a:lstStyle/>
          <a:p>
            <a:pPr algn="ctr"/>
            <a:r>
              <a:rPr lang="ru-RU" sz="3200" dirty="0"/>
              <a:t>Игры, в которые играли наши дедушки и бабушки, могут быть не менее увлекательными, чем современные компьютерные игры.</a:t>
            </a:r>
          </a:p>
        </p:txBody>
      </p:sp>
    </p:spTree>
    <p:extLst>
      <p:ext uri="{BB962C8B-B14F-4D97-AF65-F5344CB8AC3E}">
        <p14:creationId xmlns:p14="http://schemas.microsoft.com/office/powerpoint/2010/main" val="54269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72" y="0"/>
            <a:ext cx="10277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1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72" y="0"/>
            <a:ext cx="10277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4340" y="2108320"/>
            <a:ext cx="7766936" cy="1646302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265" y="0"/>
            <a:ext cx="2584928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2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72" y="0"/>
            <a:ext cx="10277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8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2667" y="406113"/>
            <a:ext cx="9246791" cy="2787848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9800" b="1" dirty="0"/>
              <a:t>Цели проекта</a:t>
            </a:r>
            <a:r>
              <a:rPr lang="ru-RU" sz="9800" dirty="0"/>
              <a:t>: </a:t>
            </a:r>
          </a:p>
          <a:p>
            <a:pPr lvl="0" algn="l"/>
            <a:r>
              <a:rPr lang="ru-RU" sz="9800" dirty="0" smtClean="0"/>
              <a:t>1) сформировать </a:t>
            </a:r>
            <a:r>
              <a:rPr lang="ru-RU" sz="9800" dirty="0"/>
              <a:t>у детей и молодежи Республики Татарстан </a:t>
            </a:r>
            <a:r>
              <a:rPr lang="ru-RU" sz="9800" dirty="0" smtClean="0"/>
              <a:t>    идеологию </a:t>
            </a:r>
            <a:r>
              <a:rPr lang="ru-RU" sz="9800" dirty="0"/>
              <a:t>здорового и активного образа жизни через их участие в различных национальных играх и народных забавах.</a:t>
            </a:r>
          </a:p>
          <a:p>
            <a:pPr lvl="0" algn="l"/>
            <a:r>
              <a:rPr lang="ru-RU" sz="9800" dirty="0" smtClean="0"/>
              <a:t>2) сохранение </a:t>
            </a:r>
            <a:r>
              <a:rPr lang="ru-RU" sz="9800" dirty="0"/>
              <a:t>и популяризация национальной культуры </a:t>
            </a:r>
            <a:r>
              <a:rPr lang="ru-RU" sz="9800" dirty="0" smtClean="0"/>
              <a:t>   народов </a:t>
            </a:r>
            <a:r>
              <a:rPr lang="ru-RU" sz="9800" dirty="0"/>
              <a:t>Республики Татарстан. </a:t>
            </a:r>
          </a:p>
          <a:p>
            <a:pPr algn="l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770" y="3018289"/>
            <a:ext cx="5408762" cy="383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9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72" y="0"/>
            <a:ext cx="10277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3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72" y="0"/>
            <a:ext cx="10277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7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6929108" cy="46235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7009" y="2624242"/>
            <a:ext cx="6344992" cy="423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1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0092" y="163902"/>
            <a:ext cx="8448302" cy="1867437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Фестиваль </a:t>
            </a:r>
            <a:r>
              <a:rPr lang="ru-RU" sz="2800" dirty="0" smtClean="0"/>
              <a:t>имеет </a:t>
            </a:r>
            <a:r>
              <a:rPr lang="ru-RU" sz="2800" dirty="0"/>
              <a:t>несколько </a:t>
            </a:r>
            <a:r>
              <a:rPr lang="ru-RU" sz="2800" b="1" dirty="0"/>
              <a:t>направлений</a:t>
            </a:r>
            <a:r>
              <a:rPr lang="ru-RU" sz="2800" dirty="0"/>
              <a:t>: </a:t>
            </a:r>
            <a:endParaRPr lang="ru-RU" sz="2800" dirty="0" smtClean="0"/>
          </a:p>
          <a:p>
            <a:pPr algn="l"/>
            <a:r>
              <a:rPr lang="ru-RU" sz="2400" dirty="0" smtClean="0">
                <a:solidFill>
                  <a:srgbClr val="336600"/>
                </a:solidFill>
              </a:rPr>
              <a:t>1) проект </a:t>
            </a:r>
            <a:r>
              <a:rPr lang="ru-RU" sz="2400" dirty="0">
                <a:solidFill>
                  <a:srgbClr val="336600"/>
                </a:solidFill>
              </a:rPr>
              <a:t>представляет собой проведение в школах, во дворах традиционных народных игр и забав. </a:t>
            </a:r>
          </a:p>
          <a:p>
            <a:pPr algn="l"/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4254" y="1712889"/>
            <a:ext cx="6687746" cy="44496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84718"/>
            <a:ext cx="6409923" cy="427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1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0245" y="0"/>
            <a:ext cx="8886184" cy="1718902"/>
          </a:xfrm>
        </p:spPr>
        <p:txBody>
          <a:bodyPr>
            <a:noAutofit/>
          </a:bodyPr>
          <a:lstStyle/>
          <a:p>
            <a:pPr algn="l"/>
            <a:r>
              <a:rPr lang="ru-RU" sz="2400" dirty="0"/>
              <a:t>Во время мероприятия ребята знакомятся с культурой и традициями народов через музыкальное сопровождение, узнают о многообразии старинных игр, истории их появления, учатся в них играть.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0337" y="1203748"/>
            <a:ext cx="6471663" cy="43058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39284"/>
            <a:ext cx="6478073" cy="431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3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124</TotalTime>
  <Words>277</Words>
  <Application>Microsoft Office PowerPoint</Application>
  <PresentationFormat>Широкоэкранный</PresentationFormat>
  <Paragraphs>17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Trebuchet MS</vt:lpstr>
      <vt:lpstr>Wingdings 3</vt:lpstr>
      <vt:lpstr>Грань</vt:lpstr>
      <vt:lpstr>Межрегиональный фестиваль традиционных игр народов Татарстана «Uen Fest»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Игры, в которые играли наши дедушки и бабушки, могут быть не менее увлекательными, чем современные компьютерные игры.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Межрегиональный фестиваль традиционных игр народов Татарстана «Uen Fest»</dc:title>
  <dc:creator>User05-1</dc:creator>
  <cp:lastModifiedBy>User05-1</cp:lastModifiedBy>
  <cp:revision>15</cp:revision>
  <dcterms:created xsi:type="dcterms:W3CDTF">2021-09-13T12:21:42Z</dcterms:created>
  <dcterms:modified xsi:type="dcterms:W3CDTF">2021-09-14T13:31:41Z</dcterms:modified>
</cp:coreProperties>
</file>