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14" r:id="rId3"/>
    <p:sldId id="326" r:id="rId4"/>
    <p:sldId id="338" r:id="rId5"/>
    <p:sldId id="339" r:id="rId6"/>
    <p:sldId id="340" r:id="rId7"/>
    <p:sldId id="341" r:id="rId8"/>
    <p:sldId id="337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A015"/>
    <a:srgbClr val="FFA219"/>
    <a:srgbClr val="C96009"/>
    <a:srgbClr val="B85808"/>
    <a:srgbClr val="FF9900"/>
    <a:srgbClr val="FF572F"/>
    <a:srgbClr val="F9B277"/>
    <a:srgbClr val="FF7A5B"/>
    <a:srgbClr val="FE4D30"/>
    <a:srgbClr val="BF4C4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9655" autoAdjust="0"/>
  </p:normalViewPr>
  <p:slideViewPr>
    <p:cSldViewPr>
      <p:cViewPr>
        <p:scale>
          <a:sx n="140" d="100"/>
          <a:sy n="140" d="100"/>
        </p:scale>
        <p:origin x="-792" y="-3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22869-3ECB-40F9-B3EF-1824F0535CFF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611A5-F908-427C-BCFC-6FC293B022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795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611A5-F908-427C-BCFC-6FC293B02266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B151-4CC3-4AAC-A5C6-E403A2AC750B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26B4-23C1-459A-BF34-BDDD01DF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B151-4CC3-4AAC-A5C6-E403A2AC750B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26B4-23C1-459A-BF34-BDDD01DF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B151-4CC3-4AAC-A5C6-E403A2AC750B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26B4-23C1-459A-BF34-BDDD01DF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B151-4CC3-4AAC-A5C6-E403A2AC750B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26B4-23C1-459A-BF34-BDDD01DF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B151-4CC3-4AAC-A5C6-E403A2AC750B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26B4-23C1-459A-BF34-BDDD01DF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B151-4CC3-4AAC-A5C6-E403A2AC750B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26B4-23C1-459A-BF34-BDDD01DF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B151-4CC3-4AAC-A5C6-E403A2AC750B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26B4-23C1-459A-BF34-BDDD01DF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B151-4CC3-4AAC-A5C6-E403A2AC750B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26B4-23C1-459A-BF34-BDDD01DF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B151-4CC3-4AAC-A5C6-E403A2AC750B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26B4-23C1-459A-BF34-BDDD01DF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B151-4CC3-4AAC-A5C6-E403A2AC750B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26B4-23C1-459A-BF34-BDDD01DF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B151-4CC3-4AAC-A5C6-E403A2AC750B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26B4-23C1-459A-BF34-BDDD01DF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9B151-4CC3-4AAC-A5C6-E403A2AC750B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826B4-23C1-459A-BF34-BDDD01DFD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r="4166"/>
          <a:stretch>
            <a:fillRect/>
          </a:stretch>
        </p:blipFill>
        <p:spPr bwMode="auto">
          <a:xfrm>
            <a:off x="2571692" y="0"/>
            <a:ext cx="6572308" cy="342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араллелограмм 15"/>
          <p:cNvSpPr/>
          <p:nvPr/>
        </p:nvSpPr>
        <p:spPr>
          <a:xfrm>
            <a:off x="-1" y="0"/>
            <a:ext cx="3419873" cy="5143500"/>
          </a:xfrm>
          <a:prstGeom prst="parallelogram">
            <a:avLst>
              <a:gd name="adj" fmla="val 108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3435846"/>
            <a:ext cx="9144000" cy="79208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8" name="AutoShape 4" descr="https://sainpublications.com/wp-content/uploads/2012/05/Books_Stacked_Sid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0" y="3723878"/>
            <a:ext cx="2592288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араллелограмм 21"/>
          <p:cNvSpPr/>
          <p:nvPr/>
        </p:nvSpPr>
        <p:spPr>
          <a:xfrm>
            <a:off x="-1" y="3496621"/>
            <a:ext cx="8861708" cy="731313"/>
          </a:xfrm>
          <a:prstGeom prst="parallelogram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3693000"/>
            <a:ext cx="6174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entury Gothic" panose="020B0502020202020204" pitchFamily="34" charset="0"/>
              </a:rPr>
              <a:t> </a:t>
            </a:r>
            <a:r>
              <a:rPr lang="ru-RU" sz="2000" b="1" dirty="0" smtClean="0">
                <a:latin typeface="Century Gothic" panose="020B0502020202020204" pitchFamily="34" charset="0"/>
              </a:rPr>
              <a:t>«Хоровод дружбы»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 flipH="1">
            <a:off x="8627335" y="-21802"/>
            <a:ext cx="516665" cy="5165302"/>
          </a:xfrm>
          <a:custGeom>
            <a:avLst/>
            <a:gdLst>
              <a:gd name="connsiteX0" fmla="*/ 0 w 1331640"/>
              <a:gd name="connsiteY0" fmla="*/ 6858000 h 6858000"/>
              <a:gd name="connsiteX1" fmla="*/ 0 w 1331640"/>
              <a:gd name="connsiteY1" fmla="*/ 0 h 6858000"/>
              <a:gd name="connsiteX2" fmla="*/ 1331640 w 1331640"/>
              <a:gd name="connsiteY2" fmla="*/ 6858000 h 6858000"/>
              <a:gd name="connsiteX3" fmla="*/ 0 w 1331640"/>
              <a:gd name="connsiteY3" fmla="*/ 6858000 h 6858000"/>
              <a:gd name="connsiteX0" fmla="*/ 0 w 1043608"/>
              <a:gd name="connsiteY0" fmla="*/ 6858000 h 6858000"/>
              <a:gd name="connsiteX1" fmla="*/ 0 w 1043608"/>
              <a:gd name="connsiteY1" fmla="*/ 0 h 6858000"/>
              <a:gd name="connsiteX2" fmla="*/ 1043608 w 1043608"/>
              <a:gd name="connsiteY2" fmla="*/ 6858000 h 6858000"/>
              <a:gd name="connsiteX3" fmla="*/ 0 w 1043608"/>
              <a:gd name="connsiteY3" fmla="*/ 6858000 h 6858000"/>
              <a:gd name="connsiteX0" fmla="*/ 0 w 899592"/>
              <a:gd name="connsiteY0" fmla="*/ 6858000 h 6858000"/>
              <a:gd name="connsiteX1" fmla="*/ 0 w 899592"/>
              <a:gd name="connsiteY1" fmla="*/ 0 h 6858000"/>
              <a:gd name="connsiteX2" fmla="*/ 899592 w 899592"/>
              <a:gd name="connsiteY2" fmla="*/ 6858000 h 6858000"/>
              <a:gd name="connsiteX3" fmla="*/ 0 w 899592"/>
              <a:gd name="connsiteY3" fmla="*/ 6858000 h 6858000"/>
              <a:gd name="connsiteX0" fmla="*/ 0 w 683568"/>
              <a:gd name="connsiteY0" fmla="*/ 6858000 h 6858000"/>
              <a:gd name="connsiteX1" fmla="*/ 0 w 683568"/>
              <a:gd name="connsiteY1" fmla="*/ 0 h 6858000"/>
              <a:gd name="connsiteX2" fmla="*/ 683568 w 683568"/>
              <a:gd name="connsiteY2" fmla="*/ 6858000 h 6858000"/>
              <a:gd name="connsiteX3" fmla="*/ 0 w 6835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568" h="6858000">
                <a:moveTo>
                  <a:pt x="0" y="6858000"/>
                </a:moveTo>
                <a:lnTo>
                  <a:pt x="0" y="0"/>
                </a:lnTo>
                <a:lnTo>
                  <a:pt x="683568" y="6858000"/>
                </a:lnTo>
                <a:lnTo>
                  <a:pt x="0" y="6858000"/>
                </a:lnTo>
                <a:close/>
              </a:path>
            </a:pathLst>
          </a:custGeom>
          <a:pattFill prst="narHorz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67" tIns="40633" rIns="81267" bIns="40633" rtlCol="0" anchor="ctr"/>
          <a:lstStyle/>
          <a:p>
            <a:pPr algn="ctr"/>
            <a:endParaRPr lang="ru-RU" dirty="0"/>
          </a:p>
        </p:txBody>
      </p:sp>
      <p:sp>
        <p:nvSpPr>
          <p:cNvPr id="15" name="Полилиния 14"/>
          <p:cNvSpPr/>
          <p:nvPr/>
        </p:nvSpPr>
        <p:spPr>
          <a:xfrm rot="10800000" flipH="1">
            <a:off x="0" y="-20538"/>
            <a:ext cx="669477" cy="5380062"/>
          </a:xfrm>
          <a:custGeom>
            <a:avLst/>
            <a:gdLst>
              <a:gd name="connsiteX0" fmla="*/ 0 w 1331640"/>
              <a:gd name="connsiteY0" fmla="*/ 6858000 h 6858000"/>
              <a:gd name="connsiteX1" fmla="*/ 0 w 1331640"/>
              <a:gd name="connsiteY1" fmla="*/ 0 h 6858000"/>
              <a:gd name="connsiteX2" fmla="*/ 1331640 w 1331640"/>
              <a:gd name="connsiteY2" fmla="*/ 6858000 h 6858000"/>
              <a:gd name="connsiteX3" fmla="*/ 0 w 1331640"/>
              <a:gd name="connsiteY3" fmla="*/ 6858000 h 6858000"/>
              <a:gd name="connsiteX0" fmla="*/ 0 w 1043608"/>
              <a:gd name="connsiteY0" fmla="*/ 6858000 h 6858000"/>
              <a:gd name="connsiteX1" fmla="*/ 0 w 1043608"/>
              <a:gd name="connsiteY1" fmla="*/ 0 h 6858000"/>
              <a:gd name="connsiteX2" fmla="*/ 1043608 w 1043608"/>
              <a:gd name="connsiteY2" fmla="*/ 6858000 h 6858000"/>
              <a:gd name="connsiteX3" fmla="*/ 0 w 1043608"/>
              <a:gd name="connsiteY3" fmla="*/ 6858000 h 6858000"/>
              <a:gd name="connsiteX0" fmla="*/ 0 w 899592"/>
              <a:gd name="connsiteY0" fmla="*/ 6858000 h 6858000"/>
              <a:gd name="connsiteX1" fmla="*/ 0 w 899592"/>
              <a:gd name="connsiteY1" fmla="*/ 0 h 6858000"/>
              <a:gd name="connsiteX2" fmla="*/ 899592 w 899592"/>
              <a:gd name="connsiteY2" fmla="*/ 6858000 h 6858000"/>
              <a:gd name="connsiteX3" fmla="*/ 0 w 899592"/>
              <a:gd name="connsiteY3" fmla="*/ 6858000 h 6858000"/>
              <a:gd name="connsiteX0" fmla="*/ 0 w 683568"/>
              <a:gd name="connsiteY0" fmla="*/ 6858000 h 6858000"/>
              <a:gd name="connsiteX1" fmla="*/ 0 w 683568"/>
              <a:gd name="connsiteY1" fmla="*/ 0 h 6858000"/>
              <a:gd name="connsiteX2" fmla="*/ 683568 w 683568"/>
              <a:gd name="connsiteY2" fmla="*/ 6858000 h 6858000"/>
              <a:gd name="connsiteX3" fmla="*/ 0 w 6835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568" h="6858000">
                <a:moveTo>
                  <a:pt x="0" y="6858000"/>
                </a:moveTo>
                <a:lnTo>
                  <a:pt x="0" y="0"/>
                </a:lnTo>
                <a:lnTo>
                  <a:pt x="6835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67" tIns="40633" rIns="81267" bIns="40633"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 20"/>
          <p:cNvSpPr/>
          <p:nvPr/>
        </p:nvSpPr>
        <p:spPr>
          <a:xfrm rot="10800000" flipH="1">
            <a:off x="0" y="0"/>
            <a:ext cx="516665" cy="5165302"/>
          </a:xfrm>
          <a:custGeom>
            <a:avLst/>
            <a:gdLst>
              <a:gd name="connsiteX0" fmla="*/ 0 w 1331640"/>
              <a:gd name="connsiteY0" fmla="*/ 6858000 h 6858000"/>
              <a:gd name="connsiteX1" fmla="*/ 0 w 1331640"/>
              <a:gd name="connsiteY1" fmla="*/ 0 h 6858000"/>
              <a:gd name="connsiteX2" fmla="*/ 1331640 w 1331640"/>
              <a:gd name="connsiteY2" fmla="*/ 6858000 h 6858000"/>
              <a:gd name="connsiteX3" fmla="*/ 0 w 1331640"/>
              <a:gd name="connsiteY3" fmla="*/ 6858000 h 6858000"/>
              <a:gd name="connsiteX0" fmla="*/ 0 w 1043608"/>
              <a:gd name="connsiteY0" fmla="*/ 6858000 h 6858000"/>
              <a:gd name="connsiteX1" fmla="*/ 0 w 1043608"/>
              <a:gd name="connsiteY1" fmla="*/ 0 h 6858000"/>
              <a:gd name="connsiteX2" fmla="*/ 1043608 w 1043608"/>
              <a:gd name="connsiteY2" fmla="*/ 6858000 h 6858000"/>
              <a:gd name="connsiteX3" fmla="*/ 0 w 1043608"/>
              <a:gd name="connsiteY3" fmla="*/ 6858000 h 6858000"/>
              <a:gd name="connsiteX0" fmla="*/ 0 w 899592"/>
              <a:gd name="connsiteY0" fmla="*/ 6858000 h 6858000"/>
              <a:gd name="connsiteX1" fmla="*/ 0 w 899592"/>
              <a:gd name="connsiteY1" fmla="*/ 0 h 6858000"/>
              <a:gd name="connsiteX2" fmla="*/ 899592 w 899592"/>
              <a:gd name="connsiteY2" fmla="*/ 6858000 h 6858000"/>
              <a:gd name="connsiteX3" fmla="*/ 0 w 899592"/>
              <a:gd name="connsiteY3" fmla="*/ 6858000 h 6858000"/>
              <a:gd name="connsiteX0" fmla="*/ 0 w 683568"/>
              <a:gd name="connsiteY0" fmla="*/ 6858000 h 6858000"/>
              <a:gd name="connsiteX1" fmla="*/ 0 w 683568"/>
              <a:gd name="connsiteY1" fmla="*/ 0 h 6858000"/>
              <a:gd name="connsiteX2" fmla="*/ 683568 w 683568"/>
              <a:gd name="connsiteY2" fmla="*/ 6858000 h 6858000"/>
              <a:gd name="connsiteX3" fmla="*/ 0 w 6835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568" h="6858000">
                <a:moveTo>
                  <a:pt x="0" y="6858000"/>
                </a:moveTo>
                <a:lnTo>
                  <a:pt x="0" y="0"/>
                </a:lnTo>
                <a:lnTo>
                  <a:pt x="683568" y="6858000"/>
                </a:lnTo>
                <a:lnTo>
                  <a:pt x="0" y="6858000"/>
                </a:lnTo>
                <a:close/>
              </a:path>
            </a:pathLst>
          </a:custGeom>
          <a:pattFill prst="narHorz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67" tIns="40633" rIns="81267" bIns="40633"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2617" y="1313389"/>
            <a:ext cx="2750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entury Gothic" pitchFamily="34" charset="0"/>
              </a:rPr>
              <a:t>Библиотечный проект</a:t>
            </a:r>
          </a:p>
          <a:p>
            <a:pPr algn="ctr"/>
            <a:r>
              <a:rPr lang="ru-RU" sz="1600" dirty="0" smtClean="0">
                <a:latin typeface="Century Gothic" pitchFamily="34" charset="0"/>
              </a:rPr>
              <a:t> </a:t>
            </a:r>
          </a:p>
        </p:txBody>
      </p:sp>
      <p:pic>
        <p:nvPicPr>
          <p:cNvPr id="8194" name="Picture 2" descr="http://gcbs.ru/images/logo_lib.png"/>
          <p:cNvPicPr>
            <a:picLocks noChangeAspect="1" noChangeArrowheads="1"/>
          </p:cNvPicPr>
          <p:nvPr/>
        </p:nvPicPr>
        <p:blipFill>
          <a:blip r:embed="rId4" cstate="print"/>
          <a:srcRect t="14345" b="14274"/>
          <a:stretch>
            <a:fillRect/>
          </a:stretch>
        </p:blipFill>
        <p:spPr bwMode="auto">
          <a:xfrm>
            <a:off x="3643306" y="4286262"/>
            <a:ext cx="321471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07974" y="390018"/>
            <a:ext cx="8836025" cy="22496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олилиния 28"/>
          <p:cNvSpPr/>
          <p:nvPr/>
        </p:nvSpPr>
        <p:spPr>
          <a:xfrm rot="10800000" flipH="1">
            <a:off x="0" y="-2"/>
            <a:ext cx="431539" cy="3219824"/>
          </a:xfrm>
          <a:custGeom>
            <a:avLst/>
            <a:gdLst>
              <a:gd name="connsiteX0" fmla="*/ 0 w 1331640"/>
              <a:gd name="connsiteY0" fmla="*/ 6858000 h 6858000"/>
              <a:gd name="connsiteX1" fmla="*/ 0 w 1331640"/>
              <a:gd name="connsiteY1" fmla="*/ 0 h 6858000"/>
              <a:gd name="connsiteX2" fmla="*/ 1331640 w 1331640"/>
              <a:gd name="connsiteY2" fmla="*/ 6858000 h 6858000"/>
              <a:gd name="connsiteX3" fmla="*/ 0 w 1331640"/>
              <a:gd name="connsiteY3" fmla="*/ 6858000 h 6858000"/>
              <a:gd name="connsiteX0" fmla="*/ 0 w 1043608"/>
              <a:gd name="connsiteY0" fmla="*/ 6858000 h 6858000"/>
              <a:gd name="connsiteX1" fmla="*/ 0 w 1043608"/>
              <a:gd name="connsiteY1" fmla="*/ 0 h 6858000"/>
              <a:gd name="connsiteX2" fmla="*/ 1043608 w 1043608"/>
              <a:gd name="connsiteY2" fmla="*/ 6858000 h 6858000"/>
              <a:gd name="connsiteX3" fmla="*/ 0 w 1043608"/>
              <a:gd name="connsiteY3" fmla="*/ 6858000 h 6858000"/>
              <a:gd name="connsiteX0" fmla="*/ 0 w 899592"/>
              <a:gd name="connsiteY0" fmla="*/ 6858000 h 6858000"/>
              <a:gd name="connsiteX1" fmla="*/ 0 w 899592"/>
              <a:gd name="connsiteY1" fmla="*/ 0 h 6858000"/>
              <a:gd name="connsiteX2" fmla="*/ 899592 w 899592"/>
              <a:gd name="connsiteY2" fmla="*/ 6858000 h 6858000"/>
              <a:gd name="connsiteX3" fmla="*/ 0 w 899592"/>
              <a:gd name="connsiteY3" fmla="*/ 6858000 h 6858000"/>
              <a:gd name="connsiteX0" fmla="*/ 0 w 683568"/>
              <a:gd name="connsiteY0" fmla="*/ 6858000 h 6858000"/>
              <a:gd name="connsiteX1" fmla="*/ 0 w 683568"/>
              <a:gd name="connsiteY1" fmla="*/ 0 h 6858000"/>
              <a:gd name="connsiteX2" fmla="*/ 683568 w 683568"/>
              <a:gd name="connsiteY2" fmla="*/ 6858000 h 6858000"/>
              <a:gd name="connsiteX3" fmla="*/ 0 w 6835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568" h="6858000">
                <a:moveTo>
                  <a:pt x="0" y="6858000"/>
                </a:moveTo>
                <a:lnTo>
                  <a:pt x="0" y="0"/>
                </a:lnTo>
                <a:lnTo>
                  <a:pt x="683568" y="6858000"/>
                </a:lnTo>
                <a:lnTo>
                  <a:pt x="0" y="6858000"/>
                </a:lnTo>
                <a:close/>
              </a:path>
            </a:pathLst>
          </a:custGeom>
          <a:pattFill prst="narHorz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67" tIns="40633" rIns="81267" bIns="40633"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411761" y="195486"/>
            <a:ext cx="4743606" cy="33854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ИНФОРМАЦИЯ О ГОРОДЕ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31" name="Параллелограмм 30"/>
          <p:cNvSpPr/>
          <p:nvPr/>
        </p:nvSpPr>
        <p:spPr>
          <a:xfrm>
            <a:off x="179512" y="123478"/>
            <a:ext cx="8964488" cy="454513"/>
          </a:xfrm>
          <a:prstGeom prst="parallelogram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\\admfile\metod1\ПРЕЗЕНТАЦИИ ГОТОВЫЕ\Библиотека\логитип ЦБС\ло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3478"/>
            <a:ext cx="504055" cy="491502"/>
          </a:xfrm>
          <a:prstGeom prst="rect">
            <a:avLst/>
          </a:prstGeom>
          <a:noFill/>
        </p:spPr>
      </p:pic>
      <p:sp>
        <p:nvSpPr>
          <p:cNvPr id="1031" name="AutoShape 7" descr="https://static.thenounproject.com/png/281780-2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AutoShape 9" descr="https://imageog.flaticon.com/icons/png/512/75/75699.png?size=1200x630f&amp;pad=10,10,10,10&amp;ext=png&amp;bg=FFFFFF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AutoShape 12" descr="https://us.123rf.com/450wm/dxinerz/dxinerz1603/dxinerz160301948/53178995-college-classroom-lecture-icon-vector-image-can-also-be-used-for-humans-suitable-for-use-on-web-apps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214678" y="214296"/>
            <a:ext cx="2448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entury Gothic" pitchFamily="34" charset="0"/>
                <a:ea typeface="Cambria Math" pitchFamily="18" charset="0"/>
                <a:cs typeface="Arial" pitchFamily="34" charset="0"/>
              </a:rPr>
              <a:t>ИДЕЯ И </a:t>
            </a:r>
            <a:r>
              <a:rPr lang="ru-RU" sz="1600" b="1" dirty="0" smtClean="0">
                <a:latin typeface="Century Gothic" pitchFamily="34" charset="0"/>
                <a:ea typeface="Cambria Math" pitchFamily="18" charset="0"/>
                <a:cs typeface="Arial" pitchFamily="34" charset="0"/>
              </a:rPr>
              <a:t>ЦЕЛЬ </a:t>
            </a:r>
            <a:r>
              <a:rPr lang="ru-RU" sz="1600" b="1" dirty="0" smtClean="0">
                <a:latin typeface="Century Gothic" pitchFamily="34" charset="0"/>
                <a:ea typeface="Cambria Math" pitchFamily="18" charset="0"/>
                <a:cs typeface="Arial" pitchFamily="34" charset="0"/>
              </a:rPr>
              <a:t>ПРОЕКТА</a:t>
            </a:r>
            <a:endParaRPr lang="ru-RU" sz="1600" b="1" dirty="0">
              <a:latin typeface="Century Gothic" pitchFamily="34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2" name="Picture 3" descr="C:\Users\metod1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90" y="987574"/>
            <a:ext cx="722561" cy="70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 flipV="1">
            <a:off x="1186377" y="1008896"/>
            <a:ext cx="0" cy="3492756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1122224" y="1268818"/>
            <a:ext cx="144016" cy="144016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1122224" y="2676850"/>
            <a:ext cx="144016" cy="144016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241143" y="1190767"/>
            <a:ext cx="8637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ИДЕЯ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3071816"/>
            <a:ext cx="7478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entury Gothic" panose="020B0502020202020204" pitchFamily="34" charset="0"/>
              </a:rPr>
              <a:t>Формирование и воспитание толерантности детей дошкольного и школьного возраста, укрепление взаимопонимания и дружбы между детьми.</a:t>
            </a:r>
          </a:p>
        </p:txBody>
      </p:sp>
      <p:pic>
        <p:nvPicPr>
          <p:cNvPr id="1034" name="Picture 10" descr="C:\Users\metod1\Desktop\Рисунок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7" y="2416704"/>
            <a:ext cx="623610" cy="625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1336406" y="2610358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400" b="1" dirty="0" smtClean="0">
                <a:latin typeface="Century Gothic" pitchFamily="34" charset="0"/>
              </a:rPr>
              <a:t>ЦЕЛЬ</a:t>
            </a:r>
            <a:endParaRPr lang="ru-RU" sz="1200" dirty="0">
              <a:latin typeface="Century Gothic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336433" y="1500758"/>
            <a:ext cx="74936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Воспитание толерантных отношений у детей дошкольного возраста, через игровую, образовательную, продуктивную, театрализованную деятельность, мероприятия.</a:t>
            </a:r>
          </a:p>
        </p:txBody>
      </p:sp>
    </p:spTree>
    <p:extLst>
      <p:ext uri="{BB962C8B-B14F-4D97-AF65-F5344CB8AC3E}">
        <p14:creationId xmlns="" xmlns:p14="http://schemas.microsoft.com/office/powerpoint/2010/main" val="39464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07974" y="390018"/>
            <a:ext cx="8836025" cy="22496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олилиния 28"/>
          <p:cNvSpPr/>
          <p:nvPr/>
        </p:nvSpPr>
        <p:spPr>
          <a:xfrm rot="10800000" flipH="1">
            <a:off x="0" y="-2"/>
            <a:ext cx="431539" cy="3219824"/>
          </a:xfrm>
          <a:custGeom>
            <a:avLst/>
            <a:gdLst>
              <a:gd name="connsiteX0" fmla="*/ 0 w 1331640"/>
              <a:gd name="connsiteY0" fmla="*/ 6858000 h 6858000"/>
              <a:gd name="connsiteX1" fmla="*/ 0 w 1331640"/>
              <a:gd name="connsiteY1" fmla="*/ 0 h 6858000"/>
              <a:gd name="connsiteX2" fmla="*/ 1331640 w 1331640"/>
              <a:gd name="connsiteY2" fmla="*/ 6858000 h 6858000"/>
              <a:gd name="connsiteX3" fmla="*/ 0 w 1331640"/>
              <a:gd name="connsiteY3" fmla="*/ 6858000 h 6858000"/>
              <a:gd name="connsiteX0" fmla="*/ 0 w 1043608"/>
              <a:gd name="connsiteY0" fmla="*/ 6858000 h 6858000"/>
              <a:gd name="connsiteX1" fmla="*/ 0 w 1043608"/>
              <a:gd name="connsiteY1" fmla="*/ 0 h 6858000"/>
              <a:gd name="connsiteX2" fmla="*/ 1043608 w 1043608"/>
              <a:gd name="connsiteY2" fmla="*/ 6858000 h 6858000"/>
              <a:gd name="connsiteX3" fmla="*/ 0 w 1043608"/>
              <a:gd name="connsiteY3" fmla="*/ 6858000 h 6858000"/>
              <a:gd name="connsiteX0" fmla="*/ 0 w 899592"/>
              <a:gd name="connsiteY0" fmla="*/ 6858000 h 6858000"/>
              <a:gd name="connsiteX1" fmla="*/ 0 w 899592"/>
              <a:gd name="connsiteY1" fmla="*/ 0 h 6858000"/>
              <a:gd name="connsiteX2" fmla="*/ 899592 w 899592"/>
              <a:gd name="connsiteY2" fmla="*/ 6858000 h 6858000"/>
              <a:gd name="connsiteX3" fmla="*/ 0 w 899592"/>
              <a:gd name="connsiteY3" fmla="*/ 6858000 h 6858000"/>
              <a:gd name="connsiteX0" fmla="*/ 0 w 683568"/>
              <a:gd name="connsiteY0" fmla="*/ 6858000 h 6858000"/>
              <a:gd name="connsiteX1" fmla="*/ 0 w 683568"/>
              <a:gd name="connsiteY1" fmla="*/ 0 h 6858000"/>
              <a:gd name="connsiteX2" fmla="*/ 683568 w 683568"/>
              <a:gd name="connsiteY2" fmla="*/ 6858000 h 6858000"/>
              <a:gd name="connsiteX3" fmla="*/ 0 w 6835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568" h="6858000">
                <a:moveTo>
                  <a:pt x="0" y="6858000"/>
                </a:moveTo>
                <a:lnTo>
                  <a:pt x="0" y="0"/>
                </a:lnTo>
                <a:lnTo>
                  <a:pt x="683568" y="6858000"/>
                </a:lnTo>
                <a:lnTo>
                  <a:pt x="0" y="6858000"/>
                </a:lnTo>
                <a:close/>
              </a:path>
            </a:pathLst>
          </a:custGeom>
          <a:pattFill prst="narHorz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67" tIns="40633" rIns="81267" bIns="40633"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411761" y="195486"/>
            <a:ext cx="4743606" cy="33854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ИНФОРМАЦИЯ О ГОРОДЕ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31" name="Параллелограмм 30"/>
          <p:cNvSpPr/>
          <p:nvPr/>
        </p:nvSpPr>
        <p:spPr>
          <a:xfrm>
            <a:off x="179512" y="123478"/>
            <a:ext cx="8964488" cy="454513"/>
          </a:xfrm>
          <a:prstGeom prst="parallelogram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\\admfile\metod1\ПРЕЗЕНТАЦИИ ГОТОВЫЕ\Библиотека\логитип ЦБС\ло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3478"/>
            <a:ext cx="504055" cy="491502"/>
          </a:xfrm>
          <a:prstGeom prst="rect">
            <a:avLst/>
          </a:prstGeom>
          <a:noFill/>
        </p:spPr>
      </p:pic>
      <p:sp>
        <p:nvSpPr>
          <p:cNvPr id="1031" name="AutoShape 7" descr="https://static.thenounproject.com/png/281780-2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AutoShape 9" descr="https://imageog.flaticon.com/icons/png/512/75/75699.png?size=1200x630f&amp;pad=10,10,10,10&amp;ext=png&amp;bg=FFFFFF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AutoShape 12" descr="https://us.123rf.com/450wm/dxinerz/dxinerz1603/dxinerz160301948/53178995-college-classroom-lecture-icon-vector-image-can-also-be-used-for-humans-suitable-for-use-on-web-apps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571604" y="142858"/>
            <a:ext cx="6434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entury Gothic" pitchFamily="34" charset="0"/>
              </a:rPr>
              <a:t>Онлайн-конкурс чтецов «Все мы разные – все мы равные» </a:t>
            </a:r>
            <a:endParaRPr lang="ru-RU" sz="1600" b="1" dirty="0">
              <a:latin typeface="Century Gothic" pitchFamily="34" charset="0"/>
              <a:ea typeface="Cambria Math" pitchFamily="18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357554" y="1000114"/>
            <a:ext cx="0" cy="3492756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428992" y="1285866"/>
            <a:ext cx="54292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entury Gothic" pitchFamily="34" charset="0"/>
              </a:rPr>
              <a:t>16 ноября 2020 года в рамках реализации библиотечного проекта «Хоровод дружбы», в детской библиотеке завершился </a:t>
            </a:r>
            <a:r>
              <a:rPr lang="ru-RU" sz="1200" dirty="0" err="1" smtClean="0">
                <a:latin typeface="Century Gothic" pitchFamily="34" charset="0"/>
              </a:rPr>
              <a:t>онлайн-конкурс</a:t>
            </a:r>
            <a:r>
              <a:rPr lang="ru-RU" sz="1200" dirty="0" smtClean="0">
                <a:latin typeface="Century Gothic" pitchFamily="34" charset="0"/>
              </a:rPr>
              <a:t> чтецов «Все мы разные – все мы равные», посвященный Международному дню толерантности.</a:t>
            </a:r>
          </a:p>
          <a:p>
            <a:r>
              <a:rPr lang="ru-RU" sz="1200" dirty="0" smtClean="0">
                <a:latin typeface="Century Gothic" pitchFamily="34" charset="0"/>
              </a:rPr>
              <a:t> </a:t>
            </a:r>
          </a:p>
          <a:p>
            <a:r>
              <a:rPr lang="ru-RU" sz="1200" dirty="0" smtClean="0">
                <a:latin typeface="Century Gothic" pitchFamily="34" charset="0"/>
              </a:rPr>
              <a:t>Вот они, победители нашего конкурса!</a:t>
            </a:r>
          </a:p>
          <a:p>
            <a:endParaRPr lang="ru-RU" sz="1200" dirty="0" smtClean="0">
              <a:latin typeface="Century Gothic" pitchFamily="34" charset="0"/>
            </a:endParaRPr>
          </a:p>
          <a:p>
            <a:r>
              <a:rPr lang="ru-RU" sz="1200" dirty="0" smtClean="0">
                <a:latin typeface="Century Gothic" pitchFamily="34" charset="0"/>
              </a:rPr>
              <a:t>Диплом I степени – Краснов Сергей</a:t>
            </a:r>
          </a:p>
          <a:p>
            <a:r>
              <a:rPr lang="ru-RU" sz="1200" dirty="0" smtClean="0">
                <a:latin typeface="Century Gothic" pitchFamily="34" charset="0"/>
              </a:rPr>
              <a:t>Диплом II степени – </a:t>
            </a:r>
            <a:r>
              <a:rPr lang="ru-RU" sz="1200" dirty="0" err="1" smtClean="0">
                <a:latin typeface="Century Gothic" pitchFamily="34" charset="0"/>
              </a:rPr>
              <a:t>Нурмагомедов</a:t>
            </a:r>
            <a:r>
              <a:rPr lang="ru-RU" sz="1200" dirty="0" smtClean="0">
                <a:latin typeface="Century Gothic" pitchFamily="34" charset="0"/>
              </a:rPr>
              <a:t> </a:t>
            </a:r>
            <a:r>
              <a:rPr lang="ru-RU" sz="1200" dirty="0" err="1" smtClean="0">
                <a:latin typeface="Century Gothic" pitchFamily="34" charset="0"/>
              </a:rPr>
              <a:t>Арслан</a:t>
            </a:r>
            <a:endParaRPr lang="ru-RU" sz="1200" dirty="0" smtClean="0">
              <a:latin typeface="Century Gothic" pitchFamily="34" charset="0"/>
            </a:endParaRPr>
          </a:p>
          <a:p>
            <a:r>
              <a:rPr lang="ru-RU" sz="1200" dirty="0" smtClean="0">
                <a:latin typeface="Century Gothic" pitchFamily="34" charset="0"/>
              </a:rPr>
              <a:t>Диплом III степени – Попова Екатерина и </a:t>
            </a:r>
            <a:r>
              <a:rPr lang="ru-RU" sz="1200" smtClean="0">
                <a:latin typeface="Century Gothic" pitchFamily="34" charset="0"/>
              </a:rPr>
              <a:t>Дементьев </a:t>
            </a:r>
            <a:r>
              <a:rPr lang="ru-RU" sz="1200" smtClean="0">
                <a:latin typeface="Century Gothic" pitchFamily="34" charset="0"/>
              </a:rPr>
              <a:t>Даниил</a:t>
            </a:r>
          </a:p>
          <a:p>
            <a:endParaRPr lang="ru-RU" sz="1200" dirty="0" smtClean="0">
              <a:latin typeface="Century Gothic" pitchFamily="34" charset="0"/>
            </a:endParaRPr>
          </a:p>
          <a:p>
            <a:r>
              <a:rPr lang="ru-RU" sz="1200" dirty="0" smtClean="0">
                <a:latin typeface="Century Gothic" pitchFamily="34" charset="0"/>
              </a:rPr>
              <a:t>Победителями </a:t>
            </a:r>
            <a:r>
              <a:rPr lang="ru-RU" sz="1200" dirty="0" err="1" smtClean="0">
                <a:latin typeface="Century Gothic" pitchFamily="34" charset="0"/>
              </a:rPr>
              <a:t>онлайн-голосования</a:t>
            </a:r>
            <a:r>
              <a:rPr lang="ru-RU" sz="1200" dirty="0" smtClean="0">
                <a:latin typeface="Century Gothic" pitchFamily="34" charset="0"/>
              </a:rPr>
              <a:t> за приз зрительских симпатий стали – Исаев Ефим, Бусыгин Никита и </a:t>
            </a:r>
            <a:r>
              <a:rPr lang="ru-RU" sz="1200" dirty="0" err="1" smtClean="0">
                <a:latin typeface="Century Gothic" pitchFamily="34" charset="0"/>
              </a:rPr>
              <a:t>Яранцева</a:t>
            </a:r>
            <a:r>
              <a:rPr lang="ru-RU" sz="1200" dirty="0" smtClean="0">
                <a:latin typeface="Century Gothic" pitchFamily="34" charset="0"/>
              </a:rPr>
              <a:t> Полина, набравшие наибольшее количество </a:t>
            </a:r>
            <a:r>
              <a:rPr lang="ru-RU" sz="1200" dirty="0" err="1" smtClean="0">
                <a:latin typeface="Century Gothic" pitchFamily="34" charset="0"/>
              </a:rPr>
              <a:t>лайков</a:t>
            </a:r>
            <a:r>
              <a:rPr lang="ru-RU" sz="1200" dirty="0" smtClean="0">
                <a:latin typeface="Century Gothic" pitchFamily="34" charset="0"/>
              </a:rPr>
              <a:t>.</a:t>
            </a:r>
          </a:p>
          <a:p>
            <a:endParaRPr lang="ru-RU" sz="1200" dirty="0" smtClean="0">
              <a:latin typeface="Century Gothic" pitchFamily="34" charset="0"/>
            </a:endParaRPr>
          </a:p>
          <a:p>
            <a:r>
              <a:rPr lang="ru-RU" sz="1200" dirty="0" smtClean="0">
                <a:latin typeface="Century Gothic" pitchFamily="34" charset="0"/>
              </a:rPr>
              <a:t>Благодарим всех за активный интерес и участие в </a:t>
            </a:r>
            <a:r>
              <a:rPr lang="ru-RU" sz="1200" dirty="0" err="1" smtClean="0">
                <a:latin typeface="Century Gothic" pitchFamily="34" charset="0"/>
              </a:rPr>
              <a:t>онлайн-конкурсе</a:t>
            </a:r>
            <a:r>
              <a:rPr lang="ru-RU" sz="1200" dirty="0" smtClean="0">
                <a:latin typeface="Century Gothic" pitchFamily="34" charset="0"/>
              </a:rPr>
              <a:t> чтецов.</a:t>
            </a:r>
            <a:endParaRPr lang="ru-RU" sz="1200" dirty="0">
              <a:latin typeface="Century Gothic" pitchFamily="34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8"/>
            <a:ext cx="2642651" cy="37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3428992" y="928676"/>
            <a:ext cx="19288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ИТОГИ КОНКУРСА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92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07974" y="390018"/>
            <a:ext cx="8836025" cy="22496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олилиния 28"/>
          <p:cNvSpPr/>
          <p:nvPr/>
        </p:nvSpPr>
        <p:spPr>
          <a:xfrm rot="10800000" flipH="1">
            <a:off x="0" y="-2"/>
            <a:ext cx="431539" cy="3219824"/>
          </a:xfrm>
          <a:custGeom>
            <a:avLst/>
            <a:gdLst>
              <a:gd name="connsiteX0" fmla="*/ 0 w 1331640"/>
              <a:gd name="connsiteY0" fmla="*/ 6858000 h 6858000"/>
              <a:gd name="connsiteX1" fmla="*/ 0 w 1331640"/>
              <a:gd name="connsiteY1" fmla="*/ 0 h 6858000"/>
              <a:gd name="connsiteX2" fmla="*/ 1331640 w 1331640"/>
              <a:gd name="connsiteY2" fmla="*/ 6858000 h 6858000"/>
              <a:gd name="connsiteX3" fmla="*/ 0 w 1331640"/>
              <a:gd name="connsiteY3" fmla="*/ 6858000 h 6858000"/>
              <a:gd name="connsiteX0" fmla="*/ 0 w 1043608"/>
              <a:gd name="connsiteY0" fmla="*/ 6858000 h 6858000"/>
              <a:gd name="connsiteX1" fmla="*/ 0 w 1043608"/>
              <a:gd name="connsiteY1" fmla="*/ 0 h 6858000"/>
              <a:gd name="connsiteX2" fmla="*/ 1043608 w 1043608"/>
              <a:gd name="connsiteY2" fmla="*/ 6858000 h 6858000"/>
              <a:gd name="connsiteX3" fmla="*/ 0 w 1043608"/>
              <a:gd name="connsiteY3" fmla="*/ 6858000 h 6858000"/>
              <a:gd name="connsiteX0" fmla="*/ 0 w 899592"/>
              <a:gd name="connsiteY0" fmla="*/ 6858000 h 6858000"/>
              <a:gd name="connsiteX1" fmla="*/ 0 w 899592"/>
              <a:gd name="connsiteY1" fmla="*/ 0 h 6858000"/>
              <a:gd name="connsiteX2" fmla="*/ 899592 w 899592"/>
              <a:gd name="connsiteY2" fmla="*/ 6858000 h 6858000"/>
              <a:gd name="connsiteX3" fmla="*/ 0 w 899592"/>
              <a:gd name="connsiteY3" fmla="*/ 6858000 h 6858000"/>
              <a:gd name="connsiteX0" fmla="*/ 0 w 683568"/>
              <a:gd name="connsiteY0" fmla="*/ 6858000 h 6858000"/>
              <a:gd name="connsiteX1" fmla="*/ 0 w 683568"/>
              <a:gd name="connsiteY1" fmla="*/ 0 h 6858000"/>
              <a:gd name="connsiteX2" fmla="*/ 683568 w 683568"/>
              <a:gd name="connsiteY2" fmla="*/ 6858000 h 6858000"/>
              <a:gd name="connsiteX3" fmla="*/ 0 w 6835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568" h="6858000">
                <a:moveTo>
                  <a:pt x="0" y="6858000"/>
                </a:moveTo>
                <a:lnTo>
                  <a:pt x="0" y="0"/>
                </a:lnTo>
                <a:lnTo>
                  <a:pt x="683568" y="6858000"/>
                </a:lnTo>
                <a:lnTo>
                  <a:pt x="0" y="6858000"/>
                </a:lnTo>
                <a:close/>
              </a:path>
            </a:pathLst>
          </a:custGeom>
          <a:pattFill prst="narHorz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67" tIns="40633" rIns="81267" bIns="40633"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411761" y="195486"/>
            <a:ext cx="4743606" cy="33854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ИНФОРМАЦИЯ О ГОРОДЕ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31" name="Параллелограмм 30"/>
          <p:cNvSpPr/>
          <p:nvPr/>
        </p:nvSpPr>
        <p:spPr>
          <a:xfrm>
            <a:off x="179512" y="123478"/>
            <a:ext cx="8964488" cy="454513"/>
          </a:xfrm>
          <a:prstGeom prst="parallelogram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\\admfile\metod1\ПРЕЗЕНТАЦИИ ГОТОВЫЕ\Библиотека\логитип ЦБС\ло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3478"/>
            <a:ext cx="504055" cy="491502"/>
          </a:xfrm>
          <a:prstGeom prst="rect">
            <a:avLst/>
          </a:prstGeom>
          <a:noFill/>
        </p:spPr>
      </p:pic>
      <p:sp>
        <p:nvSpPr>
          <p:cNvPr id="1031" name="AutoShape 7" descr="https://static.thenounproject.com/png/281780-2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AutoShape 9" descr="https://imageog.flaticon.com/icons/png/512/75/75699.png?size=1200x630f&amp;pad=10,10,10,10&amp;ext=png&amp;bg=FFFFFF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AutoShape 12" descr="https://us.123rf.com/450wm/dxinerz/dxinerz1603/dxinerz160301948/53178995-college-classroom-lecture-icon-vector-image-can-also-be-used-for-humans-suitable-for-use-on-web-apps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00298" y="142858"/>
            <a:ext cx="4671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entury Gothic" pitchFamily="34" charset="0"/>
              </a:rPr>
              <a:t>Кукольный спектакль «Мешок с яблоками»</a:t>
            </a:r>
            <a:endParaRPr lang="ru-RU" sz="1600" b="1" dirty="0">
              <a:latin typeface="Century Gothic" pitchFamily="34" charset="0"/>
              <a:ea typeface="Cambria Math" pitchFamily="18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28926" y="1785932"/>
            <a:ext cx="3357586" cy="7706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85786" y="642924"/>
            <a:ext cx="79296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entury Gothic" pitchFamily="34" charset="0"/>
              </a:rPr>
              <a:t>Друзья, а вы знаете, что такое дружба и что такое доброта?</a:t>
            </a:r>
            <a:br>
              <a:rPr lang="ru-RU" sz="1400" dirty="0" smtClean="0">
                <a:latin typeface="Century Gothic" pitchFamily="34" charset="0"/>
              </a:rPr>
            </a:br>
            <a:r>
              <a:rPr lang="ru-RU" sz="1400" dirty="0" smtClean="0">
                <a:latin typeface="Century Gothic" pitchFamily="34" charset="0"/>
              </a:rPr>
              <a:t>Дружба и доброта идут вместе всегда!</a:t>
            </a:r>
          </a:p>
          <a:p>
            <a:pPr algn="ctr"/>
            <a:r>
              <a:rPr lang="ru-RU" sz="1400" dirty="0" smtClean="0">
                <a:latin typeface="Century Gothic" pitchFamily="34" charset="0"/>
              </a:rPr>
              <a:t/>
            </a:r>
            <a:br>
              <a:rPr lang="ru-RU" sz="1400" dirty="0" smtClean="0">
                <a:latin typeface="Century Gothic" pitchFamily="34" charset="0"/>
              </a:rPr>
            </a:br>
            <a:r>
              <a:rPr lang="ru-RU" sz="1400" dirty="0" smtClean="0">
                <a:latin typeface="Century Gothic" pitchFamily="34" charset="0"/>
              </a:rPr>
              <a:t>В рамках проекта детской библиотеки «Хоровод дружбы» состоялся показ</a:t>
            </a:r>
          </a:p>
          <a:p>
            <a:pPr algn="ctr"/>
            <a:r>
              <a:rPr lang="ru-RU" sz="1400" dirty="0" smtClean="0">
                <a:latin typeface="Century Gothic" pitchFamily="34" charset="0"/>
              </a:rPr>
              <a:t> кукольного спектакля «Мешок с яблоками».</a:t>
            </a:r>
            <a:r>
              <a:rPr lang="ru-RU" sz="1400" dirty="0" smtClean="0"/>
              <a:t> </a:t>
            </a:r>
            <a:endParaRPr lang="ru-RU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70"/>
            <a:ext cx="4000528" cy="2712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 l="20575" b="4432"/>
          <a:stretch>
            <a:fillRect/>
          </a:stretch>
        </p:blipFill>
        <p:spPr bwMode="auto">
          <a:xfrm>
            <a:off x="4572000" y="2214560"/>
            <a:ext cx="4214842" cy="273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592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07974" y="390018"/>
            <a:ext cx="8836025" cy="22496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олилиния 28"/>
          <p:cNvSpPr/>
          <p:nvPr/>
        </p:nvSpPr>
        <p:spPr>
          <a:xfrm rot="10800000" flipH="1">
            <a:off x="0" y="-2"/>
            <a:ext cx="431539" cy="3219824"/>
          </a:xfrm>
          <a:custGeom>
            <a:avLst/>
            <a:gdLst>
              <a:gd name="connsiteX0" fmla="*/ 0 w 1331640"/>
              <a:gd name="connsiteY0" fmla="*/ 6858000 h 6858000"/>
              <a:gd name="connsiteX1" fmla="*/ 0 w 1331640"/>
              <a:gd name="connsiteY1" fmla="*/ 0 h 6858000"/>
              <a:gd name="connsiteX2" fmla="*/ 1331640 w 1331640"/>
              <a:gd name="connsiteY2" fmla="*/ 6858000 h 6858000"/>
              <a:gd name="connsiteX3" fmla="*/ 0 w 1331640"/>
              <a:gd name="connsiteY3" fmla="*/ 6858000 h 6858000"/>
              <a:gd name="connsiteX0" fmla="*/ 0 w 1043608"/>
              <a:gd name="connsiteY0" fmla="*/ 6858000 h 6858000"/>
              <a:gd name="connsiteX1" fmla="*/ 0 w 1043608"/>
              <a:gd name="connsiteY1" fmla="*/ 0 h 6858000"/>
              <a:gd name="connsiteX2" fmla="*/ 1043608 w 1043608"/>
              <a:gd name="connsiteY2" fmla="*/ 6858000 h 6858000"/>
              <a:gd name="connsiteX3" fmla="*/ 0 w 1043608"/>
              <a:gd name="connsiteY3" fmla="*/ 6858000 h 6858000"/>
              <a:gd name="connsiteX0" fmla="*/ 0 w 899592"/>
              <a:gd name="connsiteY0" fmla="*/ 6858000 h 6858000"/>
              <a:gd name="connsiteX1" fmla="*/ 0 w 899592"/>
              <a:gd name="connsiteY1" fmla="*/ 0 h 6858000"/>
              <a:gd name="connsiteX2" fmla="*/ 899592 w 899592"/>
              <a:gd name="connsiteY2" fmla="*/ 6858000 h 6858000"/>
              <a:gd name="connsiteX3" fmla="*/ 0 w 899592"/>
              <a:gd name="connsiteY3" fmla="*/ 6858000 h 6858000"/>
              <a:gd name="connsiteX0" fmla="*/ 0 w 683568"/>
              <a:gd name="connsiteY0" fmla="*/ 6858000 h 6858000"/>
              <a:gd name="connsiteX1" fmla="*/ 0 w 683568"/>
              <a:gd name="connsiteY1" fmla="*/ 0 h 6858000"/>
              <a:gd name="connsiteX2" fmla="*/ 683568 w 683568"/>
              <a:gd name="connsiteY2" fmla="*/ 6858000 h 6858000"/>
              <a:gd name="connsiteX3" fmla="*/ 0 w 6835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568" h="6858000">
                <a:moveTo>
                  <a:pt x="0" y="6858000"/>
                </a:moveTo>
                <a:lnTo>
                  <a:pt x="0" y="0"/>
                </a:lnTo>
                <a:lnTo>
                  <a:pt x="683568" y="6858000"/>
                </a:lnTo>
                <a:lnTo>
                  <a:pt x="0" y="6858000"/>
                </a:lnTo>
                <a:close/>
              </a:path>
            </a:pathLst>
          </a:custGeom>
          <a:pattFill prst="narHorz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67" tIns="40633" rIns="81267" bIns="40633"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411761" y="195486"/>
            <a:ext cx="4743606" cy="33854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ИНФОРМАЦИЯ О ГОРОДЕ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31" name="Параллелограмм 30"/>
          <p:cNvSpPr/>
          <p:nvPr/>
        </p:nvSpPr>
        <p:spPr>
          <a:xfrm>
            <a:off x="179512" y="123478"/>
            <a:ext cx="8964488" cy="454513"/>
          </a:xfrm>
          <a:prstGeom prst="parallelogram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\\admfile\metod1\ПРЕЗЕНТАЦИИ ГОТОВЫЕ\Библиотека\логитип ЦБС\ло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3478"/>
            <a:ext cx="504055" cy="491502"/>
          </a:xfrm>
          <a:prstGeom prst="rect">
            <a:avLst/>
          </a:prstGeom>
          <a:noFill/>
        </p:spPr>
      </p:pic>
      <p:sp>
        <p:nvSpPr>
          <p:cNvPr id="1031" name="AutoShape 7" descr="https://static.thenounproject.com/png/281780-2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AutoShape 9" descr="https://imageog.flaticon.com/icons/png/512/75/75699.png?size=1200x630f&amp;pad=10,10,10,10&amp;ext=png&amp;bg=FFFFFF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AutoShape 12" descr="https://us.123rf.com/450wm/dxinerz/dxinerz1603/dxinerz160301948/53178995-college-classroom-lecture-icon-vector-image-can-also-be-used-for-humans-suitable-for-use-on-web-apps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00298" y="142858"/>
            <a:ext cx="42466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entury Gothic" pitchFamily="34" charset="0"/>
              </a:rPr>
              <a:t>Кукольный спектакль «Добрая сказка»</a:t>
            </a:r>
            <a:endParaRPr lang="ru-RU" sz="1600" b="1" dirty="0">
              <a:latin typeface="Century Gothic" pitchFamily="34" charset="0"/>
              <a:ea typeface="Cambria Math" pitchFamily="18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28926" y="1643056"/>
            <a:ext cx="3357586" cy="7706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85786" y="785800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entury Gothic" pitchFamily="34" charset="0"/>
              </a:rPr>
              <a:t>В рамках проекта «Хоровод дружбы» состоялась </a:t>
            </a:r>
          </a:p>
          <a:p>
            <a:pPr algn="ctr"/>
            <a:r>
              <a:rPr lang="ru-RU" sz="1400" dirty="0" smtClean="0">
                <a:latin typeface="Century Gothic" pitchFamily="34" charset="0"/>
              </a:rPr>
              <a:t>премьера кукольного спектакля «Добрая сказка»</a:t>
            </a:r>
            <a:endParaRPr lang="ru-RU" sz="1400" dirty="0">
              <a:latin typeface="Century Gothic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r="5233" b="3006"/>
          <a:stretch>
            <a:fillRect/>
          </a:stretch>
        </p:blipFill>
        <p:spPr bwMode="auto">
          <a:xfrm>
            <a:off x="142844" y="1714494"/>
            <a:ext cx="4305926" cy="2733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 l="5424"/>
          <a:stretch>
            <a:fillRect/>
          </a:stretch>
        </p:blipFill>
        <p:spPr bwMode="auto">
          <a:xfrm>
            <a:off x="4572000" y="2214560"/>
            <a:ext cx="445410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592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07974" y="390018"/>
            <a:ext cx="8836025" cy="22496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олилиния 28"/>
          <p:cNvSpPr/>
          <p:nvPr/>
        </p:nvSpPr>
        <p:spPr>
          <a:xfrm rot="10800000" flipH="1">
            <a:off x="0" y="-2"/>
            <a:ext cx="431539" cy="3219824"/>
          </a:xfrm>
          <a:custGeom>
            <a:avLst/>
            <a:gdLst>
              <a:gd name="connsiteX0" fmla="*/ 0 w 1331640"/>
              <a:gd name="connsiteY0" fmla="*/ 6858000 h 6858000"/>
              <a:gd name="connsiteX1" fmla="*/ 0 w 1331640"/>
              <a:gd name="connsiteY1" fmla="*/ 0 h 6858000"/>
              <a:gd name="connsiteX2" fmla="*/ 1331640 w 1331640"/>
              <a:gd name="connsiteY2" fmla="*/ 6858000 h 6858000"/>
              <a:gd name="connsiteX3" fmla="*/ 0 w 1331640"/>
              <a:gd name="connsiteY3" fmla="*/ 6858000 h 6858000"/>
              <a:gd name="connsiteX0" fmla="*/ 0 w 1043608"/>
              <a:gd name="connsiteY0" fmla="*/ 6858000 h 6858000"/>
              <a:gd name="connsiteX1" fmla="*/ 0 w 1043608"/>
              <a:gd name="connsiteY1" fmla="*/ 0 h 6858000"/>
              <a:gd name="connsiteX2" fmla="*/ 1043608 w 1043608"/>
              <a:gd name="connsiteY2" fmla="*/ 6858000 h 6858000"/>
              <a:gd name="connsiteX3" fmla="*/ 0 w 1043608"/>
              <a:gd name="connsiteY3" fmla="*/ 6858000 h 6858000"/>
              <a:gd name="connsiteX0" fmla="*/ 0 w 899592"/>
              <a:gd name="connsiteY0" fmla="*/ 6858000 h 6858000"/>
              <a:gd name="connsiteX1" fmla="*/ 0 w 899592"/>
              <a:gd name="connsiteY1" fmla="*/ 0 h 6858000"/>
              <a:gd name="connsiteX2" fmla="*/ 899592 w 899592"/>
              <a:gd name="connsiteY2" fmla="*/ 6858000 h 6858000"/>
              <a:gd name="connsiteX3" fmla="*/ 0 w 899592"/>
              <a:gd name="connsiteY3" fmla="*/ 6858000 h 6858000"/>
              <a:gd name="connsiteX0" fmla="*/ 0 w 683568"/>
              <a:gd name="connsiteY0" fmla="*/ 6858000 h 6858000"/>
              <a:gd name="connsiteX1" fmla="*/ 0 w 683568"/>
              <a:gd name="connsiteY1" fmla="*/ 0 h 6858000"/>
              <a:gd name="connsiteX2" fmla="*/ 683568 w 683568"/>
              <a:gd name="connsiteY2" fmla="*/ 6858000 h 6858000"/>
              <a:gd name="connsiteX3" fmla="*/ 0 w 6835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568" h="6858000">
                <a:moveTo>
                  <a:pt x="0" y="6858000"/>
                </a:moveTo>
                <a:lnTo>
                  <a:pt x="0" y="0"/>
                </a:lnTo>
                <a:lnTo>
                  <a:pt x="683568" y="6858000"/>
                </a:lnTo>
                <a:lnTo>
                  <a:pt x="0" y="6858000"/>
                </a:lnTo>
                <a:close/>
              </a:path>
            </a:pathLst>
          </a:custGeom>
          <a:pattFill prst="narHorz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67" tIns="40633" rIns="81267" bIns="40633"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411761" y="195486"/>
            <a:ext cx="4743606" cy="33854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ИНФОРМАЦИЯ О ГОРОДЕ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31" name="Параллелограмм 30"/>
          <p:cNvSpPr/>
          <p:nvPr/>
        </p:nvSpPr>
        <p:spPr>
          <a:xfrm>
            <a:off x="179512" y="123478"/>
            <a:ext cx="8964488" cy="454513"/>
          </a:xfrm>
          <a:prstGeom prst="parallelogram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\\admfile\metod1\ПРЕЗЕНТАЦИИ ГОТОВЫЕ\Библиотека\логитип ЦБС\ло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3478"/>
            <a:ext cx="504055" cy="491502"/>
          </a:xfrm>
          <a:prstGeom prst="rect">
            <a:avLst/>
          </a:prstGeom>
          <a:noFill/>
        </p:spPr>
      </p:pic>
      <p:sp>
        <p:nvSpPr>
          <p:cNvPr id="1031" name="AutoShape 7" descr="https://static.thenounproject.com/png/281780-2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AutoShape 9" descr="https://imageog.flaticon.com/icons/png/512/75/75699.png?size=1200x630f&amp;pad=10,10,10,10&amp;ext=png&amp;bg=FFFFFF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AutoShape 12" descr="https://us.123rf.com/450wm/dxinerz/dxinerz1603/dxinerz160301948/53178995-college-classroom-lecture-icon-vector-image-can-also-be-used-for-humans-suitable-for-use-on-web-apps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00298" y="142858"/>
            <a:ext cx="4998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entury Gothic" pitchFamily="34" charset="0"/>
              </a:rPr>
              <a:t>Кукольный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sz="1600" b="1" dirty="0" smtClean="0">
                <a:latin typeface="Century Gothic" pitchFamily="34" charset="0"/>
              </a:rPr>
              <a:t>спектакль «Королева вежливости»</a:t>
            </a:r>
            <a:endParaRPr lang="ru-RU" sz="1600" b="1" dirty="0">
              <a:latin typeface="Century Gothic" pitchFamily="34" charset="0"/>
              <a:ea typeface="Cambria Math" pitchFamily="18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28926" y="1500180"/>
            <a:ext cx="3357586" cy="7706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3167"/>
          <a:stretch>
            <a:fillRect/>
          </a:stretch>
        </p:blipFill>
        <p:spPr bwMode="auto">
          <a:xfrm>
            <a:off x="357158" y="1571618"/>
            <a:ext cx="4000528" cy="2500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 l="7397" r="2363"/>
          <a:stretch>
            <a:fillRect/>
          </a:stretch>
        </p:blipFill>
        <p:spPr bwMode="auto">
          <a:xfrm>
            <a:off x="4572000" y="2143122"/>
            <a:ext cx="4357718" cy="2719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85786" y="714362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entury Gothic" pitchFamily="34" charset="0"/>
              </a:rPr>
              <a:t>В рамках проекта «Хоровод дружбы» состоялась </a:t>
            </a:r>
          </a:p>
          <a:p>
            <a:pPr algn="ctr"/>
            <a:r>
              <a:rPr lang="ru-RU" sz="1400" dirty="0" smtClean="0">
                <a:latin typeface="Century Gothic" pitchFamily="34" charset="0"/>
              </a:rPr>
              <a:t>премьера кукольного спектакля «Королева вежливости»</a:t>
            </a:r>
            <a:endParaRPr lang="ru-RU" sz="1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92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07974" y="390018"/>
            <a:ext cx="8836025" cy="22496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олилиния 28"/>
          <p:cNvSpPr/>
          <p:nvPr/>
        </p:nvSpPr>
        <p:spPr>
          <a:xfrm rot="10800000" flipH="1">
            <a:off x="0" y="-2"/>
            <a:ext cx="431539" cy="3219824"/>
          </a:xfrm>
          <a:custGeom>
            <a:avLst/>
            <a:gdLst>
              <a:gd name="connsiteX0" fmla="*/ 0 w 1331640"/>
              <a:gd name="connsiteY0" fmla="*/ 6858000 h 6858000"/>
              <a:gd name="connsiteX1" fmla="*/ 0 w 1331640"/>
              <a:gd name="connsiteY1" fmla="*/ 0 h 6858000"/>
              <a:gd name="connsiteX2" fmla="*/ 1331640 w 1331640"/>
              <a:gd name="connsiteY2" fmla="*/ 6858000 h 6858000"/>
              <a:gd name="connsiteX3" fmla="*/ 0 w 1331640"/>
              <a:gd name="connsiteY3" fmla="*/ 6858000 h 6858000"/>
              <a:gd name="connsiteX0" fmla="*/ 0 w 1043608"/>
              <a:gd name="connsiteY0" fmla="*/ 6858000 h 6858000"/>
              <a:gd name="connsiteX1" fmla="*/ 0 w 1043608"/>
              <a:gd name="connsiteY1" fmla="*/ 0 h 6858000"/>
              <a:gd name="connsiteX2" fmla="*/ 1043608 w 1043608"/>
              <a:gd name="connsiteY2" fmla="*/ 6858000 h 6858000"/>
              <a:gd name="connsiteX3" fmla="*/ 0 w 1043608"/>
              <a:gd name="connsiteY3" fmla="*/ 6858000 h 6858000"/>
              <a:gd name="connsiteX0" fmla="*/ 0 w 899592"/>
              <a:gd name="connsiteY0" fmla="*/ 6858000 h 6858000"/>
              <a:gd name="connsiteX1" fmla="*/ 0 w 899592"/>
              <a:gd name="connsiteY1" fmla="*/ 0 h 6858000"/>
              <a:gd name="connsiteX2" fmla="*/ 899592 w 899592"/>
              <a:gd name="connsiteY2" fmla="*/ 6858000 h 6858000"/>
              <a:gd name="connsiteX3" fmla="*/ 0 w 899592"/>
              <a:gd name="connsiteY3" fmla="*/ 6858000 h 6858000"/>
              <a:gd name="connsiteX0" fmla="*/ 0 w 683568"/>
              <a:gd name="connsiteY0" fmla="*/ 6858000 h 6858000"/>
              <a:gd name="connsiteX1" fmla="*/ 0 w 683568"/>
              <a:gd name="connsiteY1" fmla="*/ 0 h 6858000"/>
              <a:gd name="connsiteX2" fmla="*/ 683568 w 683568"/>
              <a:gd name="connsiteY2" fmla="*/ 6858000 h 6858000"/>
              <a:gd name="connsiteX3" fmla="*/ 0 w 6835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568" h="6858000">
                <a:moveTo>
                  <a:pt x="0" y="6858000"/>
                </a:moveTo>
                <a:lnTo>
                  <a:pt x="0" y="0"/>
                </a:lnTo>
                <a:lnTo>
                  <a:pt x="683568" y="6858000"/>
                </a:lnTo>
                <a:lnTo>
                  <a:pt x="0" y="6858000"/>
                </a:lnTo>
                <a:close/>
              </a:path>
            </a:pathLst>
          </a:custGeom>
          <a:pattFill prst="narHorz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67" tIns="40633" rIns="81267" bIns="40633"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411761" y="195486"/>
            <a:ext cx="4743606" cy="33854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ИНФОРМАЦИЯ О ГОРОДЕ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31" name="Параллелограмм 30"/>
          <p:cNvSpPr/>
          <p:nvPr/>
        </p:nvSpPr>
        <p:spPr>
          <a:xfrm>
            <a:off x="179512" y="123478"/>
            <a:ext cx="8964488" cy="454513"/>
          </a:xfrm>
          <a:prstGeom prst="parallelogram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\\admfile\metod1\ПРЕЗЕНТАЦИИ ГОТОВЫЕ\Библиотека\логитип ЦБС\ло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3478"/>
            <a:ext cx="504055" cy="491502"/>
          </a:xfrm>
          <a:prstGeom prst="rect">
            <a:avLst/>
          </a:prstGeom>
          <a:noFill/>
        </p:spPr>
      </p:pic>
      <p:sp>
        <p:nvSpPr>
          <p:cNvPr id="1031" name="AutoShape 7" descr="https://static.thenounproject.com/png/281780-2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AutoShape 9" descr="https://imageog.flaticon.com/icons/png/512/75/75699.png?size=1200x630f&amp;pad=10,10,10,10&amp;ext=png&amp;bg=FFFFFF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AutoShape 12" descr="https://us.123rf.com/450wm/dxinerz/dxinerz1603/dxinerz160301948/53178995-college-classroom-lecture-icon-vector-image-can-also-be-used-for-humans-suitable-for-use-on-web-apps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214546" y="142858"/>
            <a:ext cx="44005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entury Gothic" pitchFamily="34" charset="0"/>
              </a:rPr>
              <a:t>Реализация проекта «Хоровод дружбы»</a:t>
            </a:r>
            <a:endParaRPr lang="ru-RU" sz="1600" b="1" dirty="0">
              <a:latin typeface="Century Gothic" pitchFamily="34" charset="0"/>
              <a:ea typeface="Cambria Math" pitchFamily="18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28926" y="1500180"/>
            <a:ext cx="3357586" cy="7706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71472" y="857238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entury Gothic" pitchFamily="34" charset="0"/>
              </a:rPr>
              <a:t>В рамках проекта «Хоровод дружбы» в онлайн – формате прошёл цикл мероприятий, посвященных Международному дню толерантности</a:t>
            </a:r>
            <a:endParaRPr lang="ru-RU" sz="1400" dirty="0">
              <a:latin typeface="Century Gothic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5689" r="2148" b="5579"/>
          <a:stretch>
            <a:fillRect/>
          </a:stretch>
        </p:blipFill>
        <p:spPr bwMode="auto">
          <a:xfrm>
            <a:off x="214282" y="1571618"/>
            <a:ext cx="486590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214560"/>
            <a:ext cx="386040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592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07974" y="390018"/>
            <a:ext cx="8836025" cy="22496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олилиния 28"/>
          <p:cNvSpPr/>
          <p:nvPr/>
        </p:nvSpPr>
        <p:spPr>
          <a:xfrm rot="10800000" flipH="1">
            <a:off x="0" y="-2"/>
            <a:ext cx="431539" cy="3219824"/>
          </a:xfrm>
          <a:custGeom>
            <a:avLst/>
            <a:gdLst>
              <a:gd name="connsiteX0" fmla="*/ 0 w 1331640"/>
              <a:gd name="connsiteY0" fmla="*/ 6858000 h 6858000"/>
              <a:gd name="connsiteX1" fmla="*/ 0 w 1331640"/>
              <a:gd name="connsiteY1" fmla="*/ 0 h 6858000"/>
              <a:gd name="connsiteX2" fmla="*/ 1331640 w 1331640"/>
              <a:gd name="connsiteY2" fmla="*/ 6858000 h 6858000"/>
              <a:gd name="connsiteX3" fmla="*/ 0 w 1331640"/>
              <a:gd name="connsiteY3" fmla="*/ 6858000 h 6858000"/>
              <a:gd name="connsiteX0" fmla="*/ 0 w 1043608"/>
              <a:gd name="connsiteY0" fmla="*/ 6858000 h 6858000"/>
              <a:gd name="connsiteX1" fmla="*/ 0 w 1043608"/>
              <a:gd name="connsiteY1" fmla="*/ 0 h 6858000"/>
              <a:gd name="connsiteX2" fmla="*/ 1043608 w 1043608"/>
              <a:gd name="connsiteY2" fmla="*/ 6858000 h 6858000"/>
              <a:gd name="connsiteX3" fmla="*/ 0 w 1043608"/>
              <a:gd name="connsiteY3" fmla="*/ 6858000 h 6858000"/>
              <a:gd name="connsiteX0" fmla="*/ 0 w 899592"/>
              <a:gd name="connsiteY0" fmla="*/ 6858000 h 6858000"/>
              <a:gd name="connsiteX1" fmla="*/ 0 w 899592"/>
              <a:gd name="connsiteY1" fmla="*/ 0 h 6858000"/>
              <a:gd name="connsiteX2" fmla="*/ 899592 w 899592"/>
              <a:gd name="connsiteY2" fmla="*/ 6858000 h 6858000"/>
              <a:gd name="connsiteX3" fmla="*/ 0 w 899592"/>
              <a:gd name="connsiteY3" fmla="*/ 6858000 h 6858000"/>
              <a:gd name="connsiteX0" fmla="*/ 0 w 683568"/>
              <a:gd name="connsiteY0" fmla="*/ 6858000 h 6858000"/>
              <a:gd name="connsiteX1" fmla="*/ 0 w 683568"/>
              <a:gd name="connsiteY1" fmla="*/ 0 h 6858000"/>
              <a:gd name="connsiteX2" fmla="*/ 683568 w 683568"/>
              <a:gd name="connsiteY2" fmla="*/ 6858000 h 6858000"/>
              <a:gd name="connsiteX3" fmla="*/ 0 w 6835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568" h="6858000">
                <a:moveTo>
                  <a:pt x="0" y="6858000"/>
                </a:moveTo>
                <a:lnTo>
                  <a:pt x="0" y="0"/>
                </a:lnTo>
                <a:lnTo>
                  <a:pt x="683568" y="6858000"/>
                </a:lnTo>
                <a:lnTo>
                  <a:pt x="0" y="6858000"/>
                </a:lnTo>
                <a:close/>
              </a:path>
            </a:pathLst>
          </a:custGeom>
          <a:pattFill prst="narHorz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67" tIns="40633" rIns="81267" bIns="40633"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411761" y="195486"/>
            <a:ext cx="4743606" cy="33854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ИНФОРМАЦИЯ О ГОРОДЕ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31" name="Параллелограмм 30"/>
          <p:cNvSpPr/>
          <p:nvPr/>
        </p:nvSpPr>
        <p:spPr>
          <a:xfrm>
            <a:off x="179512" y="123478"/>
            <a:ext cx="8964488" cy="454513"/>
          </a:xfrm>
          <a:prstGeom prst="parallelogram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\\admfile\metod1\ПРЕЗЕНТАЦИИ ГОТОВЫЕ\Библиотека\логитип ЦБС\ло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3478"/>
            <a:ext cx="504055" cy="491502"/>
          </a:xfrm>
          <a:prstGeom prst="rect">
            <a:avLst/>
          </a:prstGeom>
          <a:noFill/>
        </p:spPr>
      </p:pic>
      <p:sp>
        <p:nvSpPr>
          <p:cNvPr id="1031" name="AutoShape 7" descr="https://static.thenounproject.com/png/281780-2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AutoShape 9" descr="https://imageog.flaticon.com/icons/png/512/75/75699.png?size=1200x630f&amp;pad=10,10,10,10&amp;ext=png&amp;bg=FFFFFF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AutoShape 12" descr="https://us.123rf.com/450wm/dxinerz/dxinerz1603/dxinerz160301948/53178995-college-classroom-lecture-icon-vector-image-can-also-be-used-for-humans-suitable-for-use-on-web-apps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86050" y="142858"/>
            <a:ext cx="40511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entury Gothic" pitchFamily="34" charset="0"/>
              </a:rPr>
              <a:t>Информация о реализации проекта</a:t>
            </a:r>
            <a:endParaRPr lang="ru-RU" sz="1600" b="1" dirty="0">
              <a:latin typeface="Century Gothic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1357304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Century Gothic" pitchFamily="34" charset="0"/>
              </a:rPr>
              <a:t>              Информацию о ходе реализации проекта, о результатах проведения занятий и предстоящих мероприятиях мы размещаем на официальном сайте и в социальных сетях на страницах библиотек. </a:t>
            </a:r>
          </a:p>
          <a:p>
            <a:pPr algn="just"/>
            <a:endParaRPr lang="ru-RU" sz="1200" dirty="0">
              <a:latin typeface="Century Gothic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1214428"/>
            <a:ext cx="407121" cy="412026"/>
          </a:xfrm>
          <a:prstGeom prst="rect">
            <a:avLst/>
          </a:prstGeom>
        </p:spPr>
      </p:pic>
      <p:pic>
        <p:nvPicPr>
          <p:cNvPr id="16" name="Picture 6" descr="https://iphoneroot.com/wp-content/uploads/2015/05/imac-macbook-pro-broadwe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000114"/>
            <a:ext cx="4274084" cy="3410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142990"/>
            <a:ext cx="4000495" cy="225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s://i.mycdn.me/image?id=913639650142&amp;t=3&amp;plc=API&amp;viewToken=Z3MAxfWQMdvl7GsZ1tWEpQ&amp;tkn=*Pe3egifvNBNrewBWKQweMy_6lV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2571750"/>
            <a:ext cx="1881192" cy="1881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92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4812</TotalTime>
  <Words>300</Words>
  <Application>Microsoft Office PowerPoint</Application>
  <PresentationFormat>Экран (16:9)</PresentationFormat>
  <Paragraphs>43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backup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metod1</dc:creator>
  <cp:lastModifiedBy>Анатолий</cp:lastModifiedBy>
  <cp:revision>1998</cp:revision>
  <dcterms:created xsi:type="dcterms:W3CDTF">2019-10-21T11:59:52Z</dcterms:created>
  <dcterms:modified xsi:type="dcterms:W3CDTF">2021-09-14T09:56:04Z</dcterms:modified>
</cp:coreProperties>
</file>