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5" r:id="rId1"/>
  </p:sldMasterIdLst>
  <p:sldIdLst>
    <p:sldId id="256" r:id="rId2"/>
    <p:sldId id="272" r:id="rId3"/>
    <p:sldId id="273" r:id="rId4"/>
    <p:sldId id="261" r:id="rId5"/>
    <p:sldId id="263" r:id="rId6"/>
    <p:sldId id="267" r:id="rId7"/>
    <p:sldId id="264" r:id="rId8"/>
    <p:sldId id="265" r:id="rId9"/>
    <p:sldId id="266" r:id="rId10"/>
    <p:sldId id="268" r:id="rId11"/>
    <p:sldId id="269" r:id="rId12"/>
    <p:sldId id="274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843C59C5-99B5-43C0-A75C-5E9C666E8143}">
          <p14:sldIdLst>
            <p14:sldId id="256"/>
            <p14:sldId id="272"/>
            <p14:sldId id="273"/>
            <p14:sldId id="261"/>
            <p14:sldId id="263"/>
            <p14:sldId id="267"/>
            <p14:sldId id="264"/>
            <p14:sldId id="265"/>
            <p14:sldId id="266"/>
            <p14:sldId id="268"/>
            <p14:sldId id="269"/>
            <p14:sldId id="274"/>
          </p14:sldIdLst>
        </p14:section>
        <p14:section name="Раздел без заголовка" id="{300AA9B9-7D66-4E46-A3E1-C49DC4A5D278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89" autoAdjust="0"/>
  </p:normalViewPr>
  <p:slideViewPr>
    <p:cSldViewPr snapToGrid="0">
      <p:cViewPr varScale="1">
        <p:scale>
          <a:sx n="105" d="100"/>
          <a:sy n="105" d="100"/>
        </p:scale>
        <p:origin x="71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CB311-365D-4330-9C96-79F2E03B1D97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84C54-5D77-42F9-A8AF-345C3A7A23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42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CB311-365D-4330-9C96-79F2E03B1D97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84C54-5D77-42F9-A8AF-345C3A7A23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517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CB311-365D-4330-9C96-79F2E03B1D97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84C54-5D77-42F9-A8AF-345C3A7A23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6634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CB311-365D-4330-9C96-79F2E03B1D97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84C54-5D77-42F9-A8AF-345C3A7A23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2757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CB311-365D-4330-9C96-79F2E03B1D97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84C54-5D77-42F9-A8AF-345C3A7A23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89014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CB311-365D-4330-9C96-79F2E03B1D97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84C54-5D77-42F9-A8AF-345C3A7A23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786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CB311-365D-4330-9C96-79F2E03B1D97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84C54-5D77-42F9-A8AF-345C3A7A23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5557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CB311-365D-4330-9C96-79F2E03B1D97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84C54-5D77-42F9-A8AF-345C3A7A23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376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CB311-365D-4330-9C96-79F2E03B1D97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84C54-5D77-42F9-A8AF-345C3A7A23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285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CB311-365D-4330-9C96-79F2E03B1D97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84C54-5D77-42F9-A8AF-345C3A7A23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218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CB311-365D-4330-9C96-79F2E03B1D97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84C54-5D77-42F9-A8AF-345C3A7A23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046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CB311-365D-4330-9C96-79F2E03B1D97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84C54-5D77-42F9-A8AF-345C3A7A23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902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CB311-365D-4330-9C96-79F2E03B1D97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84C54-5D77-42F9-A8AF-345C3A7A23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904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CB311-365D-4330-9C96-79F2E03B1D97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84C54-5D77-42F9-A8AF-345C3A7A23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147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CB311-365D-4330-9C96-79F2E03B1D97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84C54-5D77-42F9-A8AF-345C3A7A23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2234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CB311-365D-4330-9C96-79F2E03B1D97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84C54-5D77-42F9-A8AF-345C3A7A23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312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CB311-365D-4330-9C96-79F2E03B1D97}" type="datetimeFigureOut">
              <a:rPr lang="ru-RU" smtClean="0"/>
              <a:pPr/>
              <a:t>13.09.2021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8D84C54-5D77-42F9-A8AF-345C3A7A23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963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3890" r:id="rId15"/>
    <p:sldLayoutId id="214748389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2387" y="1086933"/>
            <a:ext cx="11388337" cy="2205682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Практика </a:t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сохранению традиционной культуры 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организации межэтнического взаимодействия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 ОДИН – ГОЛОСОВ МНОГО»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2387" y="216568"/>
            <a:ext cx="9160353" cy="83869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Министерство культуры и национальной политики Кузбасса</a:t>
            </a:r>
          </a:p>
          <a:p>
            <a:pPr algn="ctr">
              <a:spcBef>
                <a:spcPts val="0"/>
              </a:spcBef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Управление культуры администрации Анжеро-Судженского городского округа</a:t>
            </a:r>
          </a:p>
          <a:p>
            <a:pPr algn="ctr">
              <a:spcBef>
                <a:spcPts val="0"/>
              </a:spcBef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Муниципальное бюджетное учреждение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культуры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</a:rPr>
              <a:t>Анжеро-Судженского городского округа</a:t>
            </a:r>
          </a:p>
          <a:p>
            <a:pPr algn="ctr">
              <a:spcBef>
                <a:spcPts val="0"/>
              </a:spcBef>
            </a:pP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«Центр национальной культуры»</a:t>
            </a:r>
          </a:p>
        </p:txBody>
      </p:sp>
      <p:pic>
        <p:nvPicPr>
          <p:cNvPr id="5" name="Рисунок 4" descr="http://cnk.ucoz.org/Kollektiv/razdolye/razdole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4" t="42381" r="19671"/>
          <a:stretch/>
        </p:blipFill>
        <p:spPr bwMode="auto">
          <a:xfrm>
            <a:off x="1598045" y="3453461"/>
            <a:ext cx="3293835" cy="154368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://cnk.ucoz.org/Kollektiv/Rahim/rakhim_itegez_duslare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" r="7598"/>
          <a:stretch/>
        </p:blipFill>
        <p:spPr bwMode="auto">
          <a:xfrm>
            <a:off x="6281484" y="3453461"/>
            <a:ext cx="3293835" cy="154368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://cnk.ucoz.org/Kollektiv/folkschtim/folksshtimme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9" b="5181"/>
          <a:stretch/>
        </p:blipFill>
        <p:spPr bwMode="auto">
          <a:xfrm>
            <a:off x="5046349" y="4706419"/>
            <a:ext cx="2484939" cy="154368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http://cnk.ucoz.org/Kollektiv/Nairy/nairi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" r="4530"/>
          <a:stretch/>
        </p:blipFill>
        <p:spPr bwMode="auto">
          <a:xfrm>
            <a:off x="288990" y="4706419"/>
            <a:ext cx="2618111" cy="153432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052423" y="6367096"/>
            <a:ext cx="87903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Анжеро-Судженск 2021</a:t>
            </a:r>
            <a:endParaRPr lang="ru-RU" sz="1400" dirty="0"/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4967" y="191068"/>
            <a:ext cx="720329" cy="970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886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275" y="368061"/>
            <a:ext cx="9258403" cy="908649"/>
          </a:xfrm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chemeClr val="accent2">
                    <a:lumMod val="75000"/>
                  </a:schemeClr>
                </a:solidFill>
              </a:rPr>
              <a:t>Проект «В семейном кругу создается </a:t>
            </a:r>
            <a:r>
              <a:rPr lang="ru-RU" sz="2800" b="1" cap="all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800" b="1" cap="all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cap="all" dirty="0" smtClean="0">
                <a:solidFill>
                  <a:schemeClr val="accent2">
                    <a:lumMod val="75000"/>
                  </a:schemeClr>
                </a:solidFill>
              </a:rPr>
              <a:t>жизнь</a:t>
            </a:r>
            <a:r>
              <a:rPr lang="ru-RU" sz="2800" b="1" cap="all" dirty="0">
                <a:solidFill>
                  <a:schemeClr val="accent2">
                    <a:lumMod val="75000"/>
                  </a:schemeClr>
                </a:solidFill>
              </a:rPr>
              <a:t>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04"/>
          <a:stretch/>
        </p:blipFill>
        <p:spPr>
          <a:xfrm>
            <a:off x="206970" y="1518247"/>
            <a:ext cx="2717384" cy="3903631"/>
          </a:xfrm>
          <a:ln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22"/>
          <a:stretch/>
        </p:blipFill>
        <p:spPr>
          <a:xfrm>
            <a:off x="3084744" y="2421695"/>
            <a:ext cx="2712420" cy="39024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1" t="17773" r="43678" b="3951"/>
          <a:stretch/>
        </p:blipFill>
        <p:spPr bwMode="auto">
          <a:xfrm>
            <a:off x="8695427" y="879891"/>
            <a:ext cx="2751826" cy="3902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2" t="17123" r="45037" b="4600"/>
          <a:stretch/>
        </p:blipFill>
        <p:spPr bwMode="auto">
          <a:xfrm>
            <a:off x="5939219" y="2421695"/>
            <a:ext cx="2618192" cy="39024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359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6345" y="471577"/>
            <a:ext cx="8596668" cy="632604"/>
          </a:xfrm>
        </p:spPr>
        <p:txBody>
          <a:bodyPr>
            <a:normAutofit/>
          </a:bodyPr>
          <a:lstStyle/>
          <a:p>
            <a:r>
              <a:rPr lang="ru-RU" sz="2800" b="1" cap="all" dirty="0">
                <a:solidFill>
                  <a:schemeClr val="accent2">
                    <a:lumMod val="75000"/>
                  </a:schemeClr>
                </a:solidFill>
              </a:rPr>
              <a:t>ОЖИДАЕМЫЕ РЕЗУЛЬТАТЫ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317859" y="1629540"/>
            <a:ext cx="9204562" cy="635988"/>
          </a:xfrm>
          <a:prstGeom prst="snip1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Отсутствие конфликтов в городском округе на национальной почве.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306487" y="2750930"/>
            <a:ext cx="9204562" cy="797487"/>
          </a:xfrm>
          <a:prstGeom prst="snip1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Высокая результативность творческой деятельности национальных коллективов.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292838" y="3979232"/>
            <a:ext cx="9204562" cy="635988"/>
          </a:xfrm>
          <a:prstGeom prst="snip1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Успешная и продуктивная деятельность Центра национальной культуры.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831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5347" y="2048257"/>
            <a:ext cx="8123285" cy="303580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Практика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сохранению традиционной культуры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организации межэтнического взаимодействия </a:t>
            </a: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МИР ОДИН – ГОЛОСОВ МНОГО»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82424" y="271432"/>
            <a:ext cx="8571452" cy="1091024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Министерство культуры и национальной политики Кузбасса</a:t>
            </a:r>
          </a:p>
          <a:p>
            <a:pPr algn="ctr">
              <a:spcBef>
                <a:spcPts val="0"/>
              </a:spcBef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Управление культуры администрации Анжеро-Судженского городского округа</a:t>
            </a:r>
          </a:p>
          <a:p>
            <a:pPr algn="ctr">
              <a:spcBef>
                <a:spcPts val="0"/>
              </a:spcBef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Муниципальное бюджетное учреждение культуры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</a:rPr>
              <a:t>Анжеро-Судженского городского округа</a:t>
            </a:r>
          </a:p>
          <a:p>
            <a:pPr algn="ctr">
              <a:spcBef>
                <a:spcPts val="0"/>
              </a:spcBef>
            </a:pP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«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Центр национальной культуры»</a:t>
            </a: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967" y="191068"/>
            <a:ext cx="627797" cy="745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029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816" y="395202"/>
            <a:ext cx="9057736" cy="13208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НАЦИОНАЛЬНЫЙ СОСТАВ </a:t>
            </a:r>
            <a:b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АНЖЕРО-СУДЖЕНСКОГО ГОРОДСКОГО ОКРУГА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216111" y="3606991"/>
            <a:ext cx="855494" cy="405458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450379" y="1504717"/>
            <a:ext cx="9144000" cy="39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ru-RU" altLang="ru-RU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Общая численность населения </a:t>
            </a:r>
            <a:r>
              <a:rPr lang="ru-RU" altLang="ru-RU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71872 </a:t>
            </a:r>
            <a:r>
              <a:rPr lang="ru-RU" altLang="ru-RU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чел.,  количество мигрантов - </a:t>
            </a:r>
            <a:r>
              <a:rPr lang="ru-RU" altLang="ru-RU" b="1" dirty="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452</a:t>
            </a:r>
            <a:r>
              <a:rPr lang="ru-RU" altLang="ru-RU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чел.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4841" y="3165130"/>
            <a:ext cx="2628000" cy="1296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175" cmpd="thickThin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algn="ctr"/>
            <a:r>
              <a:rPr lang="ru-RU" altLang="ru-RU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25 национальностей</a:t>
            </a:r>
            <a:endParaRPr lang="ru-RU" altLang="ru-RU" b="1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4200087" y="2213171"/>
            <a:ext cx="3168651" cy="431800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altLang="ru-RU" sz="14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РУССКИЕ (92,5%)</a:t>
            </a:r>
            <a:endParaRPr lang="ru-RU" altLang="ru-RU" sz="1400" b="1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4202424" y="2872623"/>
            <a:ext cx="3168651" cy="457200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altLang="ru-RU" sz="14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ТАТАРЫ (2,7%)</a:t>
            </a:r>
            <a:endParaRPr lang="ru-RU" altLang="ru-RU" sz="1400" b="1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4242420" y="3586359"/>
            <a:ext cx="3168651" cy="431800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14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НЕМЦЫ (1,1%)</a:t>
            </a:r>
            <a:endParaRPr lang="ru-RU" altLang="ru-RU" sz="1400" b="1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4267820" y="4264221"/>
            <a:ext cx="3168651" cy="431800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14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УКРАИНЦЫ (0,8%)</a:t>
            </a:r>
            <a:endParaRPr lang="ru-RU" altLang="ru-RU" sz="1400" b="1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4324972" y="5597721"/>
            <a:ext cx="6579590" cy="431800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14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ЦЫГАНЕ, УДМУРТЫ, МОРДВА И ДРУГИЕ </a:t>
            </a:r>
            <a:r>
              <a:rPr lang="ru-RU" altLang="ru-RU" sz="14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НАЦИОНАЛЬНОСТИ (0,2%)</a:t>
            </a:r>
            <a:endParaRPr lang="ru-RU" altLang="ru-RU" sz="1400" b="1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7693725" y="2236985"/>
            <a:ext cx="3168649" cy="433387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14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АРМЯНЕ (0,6%) </a:t>
            </a:r>
            <a:endParaRPr lang="ru-RU" altLang="ru-RU" sz="1400" b="1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7700073" y="2914846"/>
            <a:ext cx="3168651" cy="431800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14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ТАДЖИКИ (0,4%)</a:t>
            </a:r>
            <a:endParaRPr lang="ru-RU" altLang="ru-RU" sz="1400" b="1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7712773" y="3581596"/>
            <a:ext cx="3168651" cy="431800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14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КИРГИЗЫ (0,4%)</a:t>
            </a:r>
            <a:endParaRPr lang="ru-RU" altLang="ru-RU" sz="1400" b="1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7725473" y="4271519"/>
            <a:ext cx="3168651" cy="431800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14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БАШКИРЫ (0,3%)</a:t>
            </a:r>
            <a:endParaRPr lang="ru-RU" altLang="ru-RU" sz="1400" b="1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4255120" y="4950021"/>
            <a:ext cx="3168651" cy="431800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14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ЧУВАШИ (0,6%)</a:t>
            </a:r>
            <a:endParaRPr lang="ru-RU" altLang="ru-RU" sz="1400" b="1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7725473" y="4950021"/>
            <a:ext cx="3168651" cy="431800"/>
          </a:xfrm>
          <a:prstGeom prst="round2DiagRect">
            <a:avLst/>
          </a:prstGeom>
          <a:solidFill>
            <a:schemeClr val="bg1">
              <a:lumMod val="95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sz="14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УЗБЕКИ (0,3%)</a:t>
            </a:r>
            <a:endParaRPr lang="ru-RU" altLang="ru-RU" sz="1400" b="1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28079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Заголовок 1"/>
          <p:cNvSpPr txBox="1">
            <a:spLocks/>
          </p:cNvSpPr>
          <p:nvPr/>
        </p:nvSpPr>
        <p:spPr bwMode="auto">
          <a:xfrm>
            <a:off x="1037229" y="1883391"/>
            <a:ext cx="8284191" cy="9507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xtLst/>
        </p:spPr>
        <p:txBody>
          <a:bodyPr anchor="ctr"/>
          <a:lstStyle>
            <a:defPPr>
              <a:defRPr lang="ru-RU"/>
            </a:defPPr>
            <a:lvl1pPr algn="ctr" eaLnBrk="1" hangingPunct="1">
              <a:defRPr sz="1200" b="1">
                <a:solidFill>
                  <a:srgbClr val="4D1C1B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ru-RU" altLang="ru-RU" sz="18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В Анжеро-Судженске с 1991 года действует первый в Кузбассе </a:t>
            </a:r>
          </a:p>
          <a:p>
            <a:pPr>
              <a:defRPr/>
            </a:pPr>
            <a:r>
              <a:rPr lang="ru-RU" altLang="ru-RU" sz="18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«Центр национальной культуры» </a:t>
            </a:r>
          </a:p>
        </p:txBody>
      </p:sp>
      <p:sp>
        <p:nvSpPr>
          <p:cNvPr id="6149" name="Прямоугольник 15"/>
          <p:cNvSpPr>
            <a:spLocks noChangeArrowheads="1"/>
          </p:cNvSpPr>
          <p:nvPr/>
        </p:nvSpPr>
        <p:spPr bwMode="auto">
          <a:xfrm>
            <a:off x="1126067" y="4437063"/>
            <a:ext cx="10447867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t" hangingPunct="1">
              <a:spcBef>
                <a:spcPts val="400"/>
              </a:spcBef>
            </a:pPr>
            <a:endParaRPr lang="ru-RU" altLang="ru-RU" sz="1100" i="1">
              <a:solidFill>
                <a:srgbClr val="263248"/>
              </a:solidFill>
              <a:latin typeface="Roboto Condensed Light"/>
              <a:sym typeface="Roboto Condensed Light"/>
            </a:endParaRPr>
          </a:p>
          <a:p>
            <a:pPr eaLnBrk="1" hangingPunct="1">
              <a:spcBef>
                <a:spcPts val="400"/>
              </a:spcBef>
            </a:pPr>
            <a:r>
              <a:rPr lang="ru-RU" altLang="ru-RU" sz="1100" i="1">
                <a:solidFill>
                  <a:srgbClr val="263248"/>
                </a:solidFill>
                <a:latin typeface="Roboto Condensed Light"/>
                <a:sym typeface="Roboto Condensed Light"/>
              </a:rPr>
              <a:t> </a:t>
            </a:r>
            <a:endParaRPr lang="ru-RU" altLang="ru-RU" i="1">
              <a:solidFill>
                <a:srgbClr val="263248"/>
              </a:solidFill>
              <a:latin typeface="Roboto Condensed Light"/>
              <a:sym typeface="Roboto Condensed Light"/>
            </a:endParaRPr>
          </a:p>
        </p:txBody>
      </p:sp>
      <p:sp>
        <p:nvSpPr>
          <p:cNvPr id="6150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9300633" y="6448426"/>
            <a:ext cx="28448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FF910A2F-92F1-4F92-9F60-0F85A2B789D9}" type="slidenum">
              <a:rPr lang="ru-RU" sz="2000" b="1">
                <a:solidFill>
                  <a:schemeClr val="tx1"/>
                </a:solidFill>
              </a:rPr>
              <a:pPr/>
              <a:t>3</a:t>
            </a:fld>
            <a:endParaRPr lang="ru-RU" sz="2000" b="1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05218" y="348990"/>
            <a:ext cx="918494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cap="all" dirty="0" smtClean="0">
                <a:solidFill>
                  <a:schemeClr val="accent2">
                    <a:lumMod val="75000"/>
                  </a:schemeClr>
                </a:solidFill>
              </a:rPr>
              <a:t>Муниципальное бюджетное учреждение культуры Анжеро-Судженского городского округа «Центр национальной культуры»</a:t>
            </a:r>
            <a:endParaRPr lang="ru-RU" sz="2800" cap="all" dirty="0"/>
          </a:p>
        </p:txBody>
      </p:sp>
      <p:sp>
        <p:nvSpPr>
          <p:cNvPr id="25" name="Объект 2"/>
          <p:cNvSpPr txBox="1">
            <a:spLocks/>
          </p:cNvSpPr>
          <p:nvPr/>
        </p:nvSpPr>
        <p:spPr>
          <a:xfrm>
            <a:off x="4039736" y="5246194"/>
            <a:ext cx="7861109" cy="717876"/>
          </a:xfrm>
          <a:prstGeom prst="snip1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>
              <a:buClr>
                <a:srgbClr val="90C226"/>
              </a:buClr>
              <a:buFont typeface="Wingdings" pitchFamily="2" charset="2"/>
              <a:buChar char="Ø"/>
            </a:pPr>
            <a:r>
              <a:rPr lang="ru-RU" altLang="ru-RU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оказывает национальностям разнообразную творческую поддержку</a:t>
            </a:r>
          </a:p>
        </p:txBody>
      </p:sp>
      <p:sp>
        <p:nvSpPr>
          <p:cNvPr id="26" name="Объект 2"/>
          <p:cNvSpPr txBox="1">
            <a:spLocks/>
          </p:cNvSpPr>
          <p:nvPr/>
        </p:nvSpPr>
        <p:spPr>
          <a:xfrm>
            <a:off x="4026089" y="4238535"/>
            <a:ext cx="7902054" cy="674657"/>
          </a:xfrm>
          <a:prstGeom prst="snip1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>
              <a:buClr>
                <a:srgbClr val="90C226"/>
              </a:buClr>
              <a:buFont typeface="Wingdings" pitchFamily="2" charset="2"/>
              <a:buChar char="Ø"/>
            </a:pPr>
            <a:r>
              <a:rPr lang="ru-RU" altLang="ru-RU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знакомит горожан с самобытными, яркими и мудрыми национальными обрядами и традициями народов</a:t>
            </a:r>
          </a:p>
        </p:txBody>
      </p:sp>
      <p:sp>
        <p:nvSpPr>
          <p:cNvPr id="27" name="Объект 2"/>
          <p:cNvSpPr txBox="1">
            <a:spLocks/>
          </p:cNvSpPr>
          <p:nvPr/>
        </p:nvSpPr>
        <p:spPr>
          <a:xfrm>
            <a:off x="4026090" y="3148993"/>
            <a:ext cx="7902055" cy="781566"/>
          </a:xfrm>
          <a:prstGeom prst="snip1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>
              <a:buClr>
                <a:srgbClr val="90C226"/>
              </a:buClr>
              <a:buFont typeface="Wingdings" pitchFamily="2" charset="2"/>
              <a:buChar char="Ø"/>
            </a:pPr>
            <a:r>
              <a:rPr lang="ru-RU" altLang="ru-RU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осуществляет сотрудничество с представителями национальных общественных организаций, диаспор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 cstate="print"/>
          <a:srcRect t="19868" b="24115"/>
          <a:stretch/>
        </p:blipFill>
        <p:spPr>
          <a:xfrm>
            <a:off x="177421" y="3153258"/>
            <a:ext cx="3781649" cy="2824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453" y="511766"/>
            <a:ext cx="8652293" cy="60967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ЦЕЛЬ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ПРАКТИКИ: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4023" y="999470"/>
            <a:ext cx="8798944" cy="1482071"/>
          </a:xfrm>
          <a:prstGeom prst="snip1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lvl="0" indent="0">
              <a:buClr>
                <a:srgbClr val="90C226"/>
              </a:buClr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Укрепление межнациональных отношений, развитие межкультурного диалога и сотрудничества между народами, проживающими на территории Анжеро-Судженского городского округа, формирование толерантного отношения к взглядам, убеждениям, духовным и эстетическим ценностям различных этнических групп населения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294437" y="2561481"/>
            <a:ext cx="8596668" cy="5204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ЗАДАЧИ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</a:rPr>
              <a:t>ПРАКТИКИ:</a:t>
            </a:r>
            <a:endParaRPr lang="ru-RU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1331507" y="3185385"/>
            <a:ext cx="9204562" cy="1004476"/>
          </a:xfrm>
          <a:prstGeom prst="snip1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rgbClr val="90C226"/>
              </a:buClr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Способствовать популяризации самобытных национальных культур, повышению интереса и уважения горожан к культуре и традициям народов, населяющих территорию городского округа.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333787" y="4279480"/>
            <a:ext cx="9256874" cy="551828"/>
          </a:xfrm>
          <a:prstGeom prst="snip1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rgbClr val="90C226"/>
              </a:buClr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Создавать условия для культурного обмена и национального взаимодействия.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1349710" y="4964142"/>
            <a:ext cx="9281894" cy="972634"/>
          </a:xfrm>
          <a:prstGeom prst="snip1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>
              <a:buClr>
                <a:srgbClr val="90C226"/>
              </a:buClr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Реализовать проекты городских культурно-массовых мероприятий, посвященных значимым событиям и национальным праздникам народов, населяющих территорию городского округа.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1363358" y="6046867"/>
            <a:ext cx="9295541" cy="756541"/>
          </a:xfrm>
          <a:prstGeom prst="snip1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rgbClr val="90C226"/>
              </a:buClr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Привлекать к проведению культурно-массовых мероприятий представителей национальных организаций, диаспор.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60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2693" y="359431"/>
            <a:ext cx="8988725" cy="951780"/>
          </a:xfrm>
        </p:spPr>
        <p:txBody>
          <a:bodyPr>
            <a:normAutofit/>
          </a:bodyPr>
          <a:lstStyle/>
          <a:p>
            <a:r>
              <a:rPr lang="ru-RU" sz="2800" b="1" cap="all" dirty="0">
                <a:solidFill>
                  <a:schemeClr val="accent2">
                    <a:lumMod val="75000"/>
                  </a:schemeClr>
                </a:solidFill>
              </a:rPr>
              <a:t>Фестиваль национальных культур </a:t>
            </a:r>
            <a:r>
              <a:rPr lang="ru-RU" sz="2800" b="1" cap="all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800" b="1" cap="all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cap="all" dirty="0" smtClean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sz="2800" b="1" cap="all" dirty="0">
                <a:solidFill>
                  <a:schemeClr val="accent2">
                    <a:lumMod val="75000"/>
                  </a:schemeClr>
                </a:solidFill>
              </a:rPr>
              <a:t>Праздник домашнего очага»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935" y="1771518"/>
            <a:ext cx="5085039" cy="3810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4977" y="1732737"/>
            <a:ext cx="5096215" cy="3821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883391" y="5745708"/>
            <a:ext cx="2053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Русская слобода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30872" y="5747983"/>
            <a:ext cx="3026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Комната татарского быта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14086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706" y="333918"/>
            <a:ext cx="8782296" cy="1029056"/>
          </a:xfrm>
        </p:spPr>
        <p:txBody>
          <a:bodyPr>
            <a:normAutofit/>
          </a:bodyPr>
          <a:lstStyle/>
          <a:p>
            <a:r>
              <a:rPr lang="ru-RU" sz="2800" b="1" cap="all" dirty="0">
                <a:solidFill>
                  <a:schemeClr val="accent2">
                    <a:lumMod val="75000"/>
                  </a:schemeClr>
                </a:solidFill>
              </a:rPr>
              <a:t>Фестиваль национальных культур, посвященный Дню народного единства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3558" t="4914" r="17338" b="19788"/>
          <a:stretch/>
        </p:blipFill>
        <p:spPr>
          <a:xfrm>
            <a:off x="295485" y="1444078"/>
            <a:ext cx="4921114" cy="262295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b="13102"/>
          <a:stretch>
            <a:fillRect/>
          </a:stretch>
        </p:blipFill>
        <p:spPr bwMode="auto">
          <a:xfrm>
            <a:off x="2511188" y="4144114"/>
            <a:ext cx="4307451" cy="2488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 b="12729"/>
          <a:stretch>
            <a:fillRect/>
          </a:stretch>
        </p:blipFill>
        <p:spPr bwMode="auto">
          <a:xfrm>
            <a:off x="6901121" y="4143858"/>
            <a:ext cx="4289463" cy="2488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5445456" y="1415993"/>
            <a:ext cx="4141640" cy="261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2377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1645" y="445698"/>
            <a:ext cx="9459125" cy="1012166"/>
          </a:xfrm>
        </p:spPr>
        <p:txBody>
          <a:bodyPr>
            <a:normAutofit/>
          </a:bodyPr>
          <a:lstStyle/>
          <a:p>
            <a:r>
              <a:rPr lang="ru-RU" sz="2800" b="1" cap="all" dirty="0">
                <a:solidFill>
                  <a:schemeClr val="accent2">
                    <a:lumMod val="75000"/>
                  </a:schemeClr>
                </a:solidFill>
              </a:rPr>
              <a:t>Конкурс «Маленькая национальная красавица»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lum bright="10000"/>
          </a:blip>
          <a:srcRect r="1070" b="6667"/>
          <a:stretch/>
        </p:blipFill>
        <p:spPr>
          <a:xfrm>
            <a:off x="5436445" y="3846851"/>
            <a:ext cx="4881262" cy="27245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lum bright="10000"/>
          </a:blip>
          <a:srcRect l="8967"/>
          <a:stretch/>
        </p:blipFill>
        <p:spPr>
          <a:xfrm>
            <a:off x="547711" y="2143682"/>
            <a:ext cx="4339891" cy="317824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t="3321" b="6095"/>
          <a:stretch>
            <a:fillRect/>
          </a:stretch>
        </p:blipFill>
        <p:spPr bwMode="auto">
          <a:xfrm>
            <a:off x="5408470" y="1201003"/>
            <a:ext cx="4918631" cy="2538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0376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6251" y="465055"/>
            <a:ext cx="9269554" cy="941050"/>
          </a:xfrm>
        </p:spPr>
        <p:txBody>
          <a:bodyPr>
            <a:noAutofit/>
          </a:bodyPr>
          <a:lstStyle/>
          <a:p>
            <a:r>
              <a:rPr lang="ru-RU" sz="2800" b="1" cap="all" dirty="0">
                <a:solidFill>
                  <a:schemeClr val="accent2">
                    <a:lumMod val="75000"/>
                  </a:schemeClr>
                </a:solidFill>
              </a:rPr>
              <a:t>Конкурс «Большая национальная </a:t>
            </a:r>
            <a:r>
              <a:rPr lang="ru-RU" sz="2800" b="1" cap="all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800" b="1" cap="all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800" b="1" cap="all" dirty="0" smtClean="0">
                <a:solidFill>
                  <a:schemeClr val="accent2">
                    <a:lumMod val="75000"/>
                  </a:schemeClr>
                </a:solidFill>
              </a:rPr>
              <a:t>красавица</a:t>
            </a:r>
            <a:r>
              <a:rPr lang="ru-RU" sz="2800" b="1" cap="all" dirty="0">
                <a:solidFill>
                  <a:schemeClr val="accent2">
                    <a:lumMod val="75000"/>
                  </a:schemeClr>
                </a:solidFill>
              </a:rPr>
              <a:t>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lum bright="10000"/>
          </a:blip>
          <a:srcRect l="2839"/>
          <a:stretch/>
        </p:blipFill>
        <p:spPr>
          <a:xfrm>
            <a:off x="4279473" y="2062717"/>
            <a:ext cx="5273959" cy="33301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lum bright="10000"/>
          </a:blip>
          <a:srcRect l="5909" t="10138" r="28869"/>
          <a:stretch/>
        </p:blipFill>
        <p:spPr>
          <a:xfrm>
            <a:off x="877062" y="2053472"/>
            <a:ext cx="3012550" cy="336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1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277" y="402566"/>
            <a:ext cx="8596668" cy="692989"/>
          </a:xfrm>
        </p:spPr>
        <p:txBody>
          <a:bodyPr>
            <a:normAutofit/>
          </a:bodyPr>
          <a:lstStyle/>
          <a:p>
            <a:r>
              <a:rPr lang="ru-RU" sz="2800" b="1" cap="all" dirty="0">
                <a:solidFill>
                  <a:schemeClr val="accent2">
                    <a:lumMod val="75000"/>
                  </a:schemeClr>
                </a:solidFill>
              </a:rPr>
              <a:t>Новогодняя ёлка «Хоровод дружбы»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lum bright="10000"/>
          </a:blip>
          <a:srcRect l="6283" t="34259"/>
          <a:stretch/>
        </p:blipFill>
        <p:spPr>
          <a:xfrm>
            <a:off x="405441" y="1131113"/>
            <a:ext cx="4850110" cy="25516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5462586" y="2883233"/>
            <a:ext cx="4614571" cy="346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493922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416</TotalTime>
  <Words>353</Words>
  <Application>Microsoft Office PowerPoint</Application>
  <PresentationFormat>Широкоэкранный</PresentationFormat>
  <Paragraphs>53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Roboto Condensed Light</vt:lpstr>
      <vt:lpstr>Times New Roman</vt:lpstr>
      <vt:lpstr>Trebuchet MS</vt:lpstr>
      <vt:lpstr>Wingdings</vt:lpstr>
      <vt:lpstr>Wingdings 3</vt:lpstr>
      <vt:lpstr>Аспект</vt:lpstr>
      <vt:lpstr>Практика  по сохранению традиционной культуры  и организации межэтнического взаимодействия  «МИР ОДИН – ГОЛОСОВ МНОГО»</vt:lpstr>
      <vt:lpstr>НАЦИОНАЛЬНЫЙ СОСТАВ  АНЖЕРО-СУДЖЕНСКОГО ГОРОДСКОГО ОКРУГА</vt:lpstr>
      <vt:lpstr>Презентация PowerPoint</vt:lpstr>
      <vt:lpstr>ЦЕЛЬ ПРАКТИКИ:</vt:lpstr>
      <vt:lpstr>Фестиваль национальных культур  «Праздник домашнего очага»</vt:lpstr>
      <vt:lpstr>Фестиваль национальных культур, посвященный Дню народного единства</vt:lpstr>
      <vt:lpstr>Конкурс «Маленькая национальная красавица»</vt:lpstr>
      <vt:lpstr>Конкурс «Большая национальная  красавица»</vt:lpstr>
      <vt:lpstr>Новогодняя ёлка «Хоровод дружбы»</vt:lpstr>
      <vt:lpstr>Проект «В семейном кругу создается  жизнь»</vt:lpstr>
      <vt:lpstr>ОЖИДАЕМЫЕ РЕЗУЛЬТАТЫ</vt:lpstr>
      <vt:lpstr>Практика по сохранению традиционной культуры  и организации межэтнического взаимодействия  «МИР ОДИН – ГОЛОСОВ МНОГО»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ЦНК</dc:creator>
  <cp:lastModifiedBy>Эскандерова Т.А.</cp:lastModifiedBy>
  <cp:revision>43</cp:revision>
  <dcterms:created xsi:type="dcterms:W3CDTF">2021-09-09T11:38:01Z</dcterms:created>
  <dcterms:modified xsi:type="dcterms:W3CDTF">2021-09-13T10:04:57Z</dcterms:modified>
</cp:coreProperties>
</file>